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332" r:id="rId2"/>
    <p:sldId id="384" r:id="rId3"/>
    <p:sldId id="386" r:id="rId4"/>
    <p:sldId id="356" r:id="rId5"/>
    <p:sldId id="352" r:id="rId6"/>
    <p:sldId id="329" r:id="rId7"/>
    <p:sldId id="355" r:id="rId8"/>
    <p:sldId id="354" r:id="rId9"/>
    <p:sldId id="284" r:id="rId10"/>
    <p:sldId id="316" r:id="rId11"/>
    <p:sldId id="357" r:id="rId12"/>
    <p:sldId id="359" r:id="rId13"/>
    <p:sldId id="360" r:id="rId14"/>
    <p:sldId id="363" r:id="rId15"/>
    <p:sldId id="361" r:id="rId16"/>
    <p:sldId id="379" r:id="rId17"/>
    <p:sldId id="389" r:id="rId18"/>
  </p:sldIdLst>
  <p:sldSz cx="9144000" cy="6858000" type="screen4x3"/>
  <p:notesSz cx="6858000" cy="9144000"/>
  <p:embeddedFontLst>
    <p:embeddedFont>
      <p:font typeface="Calibri" pitchFamily="34" charset="0"/>
      <p:regular r:id="rId19"/>
      <p:bold r:id="rId20"/>
      <p:italic r:id="rId21"/>
      <p:boldItalic r:id="rId22"/>
    </p:embeddedFont>
  </p:embeddedFontLst>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1219AA"/>
  </p:clrMru>
  <p:extLst>
    <p:ext uri="{E76CE94A-603C-4142-B9EB-6D1370010A27}">
      <p14:discardImageEditData xmlns="" xmlns:p14="http://schemas.microsoft.com/office/powerpoint/2010/main" val="1"/>
    </p:ext>
    <p:ext uri="{D31A062A-798A-4329-ABDD-BBA856620510}">
      <p14:defaultImageDpi xmlns="" xmlns:p14="http://schemas.microsoft.com/office/powerpoint/2010/main" val="96"/>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0620" autoAdjust="0"/>
    <p:restoredTop sz="94679" autoAdjust="0"/>
  </p:normalViewPr>
  <p:slideViewPr>
    <p:cSldViewPr>
      <p:cViewPr>
        <p:scale>
          <a:sx n="50" d="100"/>
          <a:sy n="50" d="100"/>
        </p:scale>
        <p:origin x="-162" y="-1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2903A8B-05AC-47CC-831E-1D0FB0554DAA}" type="slidenum">
              <a:rPr lang="en-GB"/>
              <a:pPr>
                <a:defRPr/>
              </a:pPr>
              <a:t>‹#›</a:t>
            </a:fld>
            <a:endParaRPr lang="en-GB"/>
          </a:p>
        </p:txBody>
      </p:sp>
    </p:spTree>
    <p:extLst>
      <p:ext uri="{BB962C8B-B14F-4D97-AF65-F5344CB8AC3E}">
        <p14:creationId xmlns="" xmlns:p14="http://schemas.microsoft.com/office/powerpoint/2010/main" val="1235878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525C71D-4203-48BA-8320-4BCC8ACBBCB5}" type="slidenum">
              <a:rPr lang="en-GB"/>
              <a:pPr>
                <a:defRPr/>
              </a:pPr>
              <a:t>‹#›</a:t>
            </a:fld>
            <a:endParaRPr lang="en-GB"/>
          </a:p>
        </p:txBody>
      </p:sp>
    </p:spTree>
    <p:extLst>
      <p:ext uri="{BB962C8B-B14F-4D97-AF65-F5344CB8AC3E}">
        <p14:creationId xmlns="" xmlns:p14="http://schemas.microsoft.com/office/powerpoint/2010/main" val="1570966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1D69E98-6A68-4819-92C1-3B257010E650}" type="slidenum">
              <a:rPr lang="en-GB"/>
              <a:pPr>
                <a:defRPr/>
              </a:pPr>
              <a:t>‹#›</a:t>
            </a:fld>
            <a:endParaRPr lang="en-GB"/>
          </a:p>
        </p:txBody>
      </p:sp>
    </p:spTree>
    <p:extLst>
      <p:ext uri="{BB962C8B-B14F-4D97-AF65-F5344CB8AC3E}">
        <p14:creationId xmlns="" xmlns:p14="http://schemas.microsoft.com/office/powerpoint/2010/main" val="11460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CE0EEEF-9E23-438B-B7BE-6B909022DE97}" type="slidenum">
              <a:rPr lang="en-GB"/>
              <a:pPr>
                <a:defRPr/>
              </a:pPr>
              <a:t>‹#›</a:t>
            </a:fld>
            <a:endParaRPr lang="en-GB"/>
          </a:p>
        </p:txBody>
      </p:sp>
    </p:spTree>
    <p:extLst>
      <p:ext uri="{BB962C8B-B14F-4D97-AF65-F5344CB8AC3E}">
        <p14:creationId xmlns="" xmlns:p14="http://schemas.microsoft.com/office/powerpoint/2010/main" val="3626121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866C171-49D2-4B3C-AB71-E9A858E956AB}" type="slidenum">
              <a:rPr lang="en-GB"/>
              <a:pPr>
                <a:defRPr/>
              </a:pPr>
              <a:t>‹#›</a:t>
            </a:fld>
            <a:endParaRPr lang="en-GB"/>
          </a:p>
        </p:txBody>
      </p:sp>
    </p:spTree>
    <p:extLst>
      <p:ext uri="{BB962C8B-B14F-4D97-AF65-F5344CB8AC3E}">
        <p14:creationId xmlns="" xmlns:p14="http://schemas.microsoft.com/office/powerpoint/2010/main" val="134782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4D833477-9C0E-4212-B65A-EAB2A82D5D87}" type="slidenum">
              <a:rPr lang="en-GB"/>
              <a:pPr>
                <a:defRPr/>
              </a:pPr>
              <a:t>‹#›</a:t>
            </a:fld>
            <a:endParaRPr lang="en-GB"/>
          </a:p>
        </p:txBody>
      </p:sp>
    </p:spTree>
    <p:extLst>
      <p:ext uri="{BB962C8B-B14F-4D97-AF65-F5344CB8AC3E}">
        <p14:creationId xmlns="" xmlns:p14="http://schemas.microsoft.com/office/powerpoint/2010/main" val="739857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F6E6B138-8324-4EAE-ACE0-905A0187F5C6}" type="slidenum">
              <a:rPr lang="en-GB"/>
              <a:pPr>
                <a:defRPr/>
              </a:pPr>
              <a:t>‹#›</a:t>
            </a:fld>
            <a:endParaRPr lang="en-GB"/>
          </a:p>
        </p:txBody>
      </p:sp>
    </p:spTree>
    <p:extLst>
      <p:ext uri="{BB962C8B-B14F-4D97-AF65-F5344CB8AC3E}">
        <p14:creationId xmlns="" xmlns:p14="http://schemas.microsoft.com/office/powerpoint/2010/main" val="2406117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5A4E522A-B2ED-4170-9D2C-0ECC6A2AC04D}" type="slidenum">
              <a:rPr lang="en-GB"/>
              <a:pPr>
                <a:defRPr/>
              </a:pPr>
              <a:t>‹#›</a:t>
            </a:fld>
            <a:endParaRPr lang="en-GB"/>
          </a:p>
        </p:txBody>
      </p:sp>
    </p:spTree>
    <p:extLst>
      <p:ext uri="{BB962C8B-B14F-4D97-AF65-F5344CB8AC3E}">
        <p14:creationId xmlns="" xmlns:p14="http://schemas.microsoft.com/office/powerpoint/2010/main" val="3339827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B0B79FF4-253D-49FD-AE0C-D354B0D3A495}" type="slidenum">
              <a:rPr lang="en-GB"/>
              <a:pPr>
                <a:defRPr/>
              </a:pPr>
              <a:t>‹#›</a:t>
            </a:fld>
            <a:endParaRPr lang="en-GB"/>
          </a:p>
        </p:txBody>
      </p:sp>
    </p:spTree>
    <p:extLst>
      <p:ext uri="{BB962C8B-B14F-4D97-AF65-F5344CB8AC3E}">
        <p14:creationId xmlns="" xmlns:p14="http://schemas.microsoft.com/office/powerpoint/2010/main" val="1969767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BB6CAA72-61A7-477F-A17D-687D5D59296E}" type="slidenum">
              <a:rPr lang="en-GB"/>
              <a:pPr>
                <a:defRPr/>
              </a:pPr>
              <a:t>‹#›</a:t>
            </a:fld>
            <a:endParaRPr lang="en-GB"/>
          </a:p>
        </p:txBody>
      </p:sp>
    </p:spTree>
    <p:extLst>
      <p:ext uri="{BB962C8B-B14F-4D97-AF65-F5344CB8AC3E}">
        <p14:creationId xmlns="" xmlns:p14="http://schemas.microsoft.com/office/powerpoint/2010/main" val="2866539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FB07626C-D837-455B-92AB-136CB6B0CDB2}" type="slidenum">
              <a:rPr lang="en-GB"/>
              <a:pPr>
                <a:defRPr/>
              </a:pPr>
              <a:t>‹#›</a:t>
            </a:fld>
            <a:endParaRPr lang="en-GB"/>
          </a:p>
        </p:txBody>
      </p:sp>
    </p:spTree>
    <p:extLst>
      <p:ext uri="{BB962C8B-B14F-4D97-AF65-F5344CB8AC3E}">
        <p14:creationId xmlns="" xmlns:p14="http://schemas.microsoft.com/office/powerpoint/2010/main" val="2279718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vl1pPr>
          </a:lstStyle>
          <a:p>
            <a:pPr>
              <a:defRPr/>
            </a:pPr>
            <a:fld id="{2B1AEABC-7E05-47CF-9B45-3E41319FDD11}" type="slidenum">
              <a:rPr lang="en-GB"/>
              <a:pPr>
                <a:defRPr/>
              </a:pPr>
              <a:t>‹#›</a:t>
            </a:fld>
            <a:endParaRPr lang="en-GB"/>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pPr>
              <a:defRPr/>
            </a:pPr>
            <a:r>
              <a:rPr lang="en-US" sz="3600" dirty="0" smtClean="0">
                <a:effectLst>
                  <a:outerShdw blurRad="38100" dist="38100" dir="2700000" algn="tl">
                    <a:srgbClr val="000000">
                      <a:alpha val="43137"/>
                    </a:srgbClr>
                  </a:outerShdw>
                </a:effectLst>
                <a:cs typeface="Calibri" pitchFamily="34" charset="0"/>
              </a:rPr>
              <a:t>Scripture Study: Listening to God’s Word </a:t>
            </a:r>
            <a:endParaRPr lang="en-US" sz="3600" dirty="0" smtClean="0">
              <a:effectLst>
                <a:outerShdw blurRad="38100" dist="38100" dir="2700000" algn="tl">
                  <a:srgbClr val="000000">
                    <a:alpha val="43137"/>
                  </a:srgbClr>
                </a:outerShdw>
              </a:effectLst>
              <a:ea typeface="Calibri" pitchFamily="34" charset="0"/>
              <a:cs typeface="Times New Roman" pitchFamily="18" charset="0"/>
            </a:endParaRPr>
          </a:p>
        </p:txBody>
      </p:sp>
      <p:sp>
        <p:nvSpPr>
          <p:cNvPr id="10" name="Rectangle 9"/>
          <p:cNvSpPr/>
          <p:nvPr/>
        </p:nvSpPr>
        <p:spPr>
          <a:xfrm>
            <a:off x="0" y="0"/>
            <a:ext cx="9144000" cy="68580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TextBox 4"/>
          <p:cNvSpPr txBox="1"/>
          <p:nvPr/>
        </p:nvSpPr>
        <p:spPr>
          <a:xfrm>
            <a:off x="8686800" y="6400800"/>
            <a:ext cx="569913" cy="369332"/>
          </a:xfrm>
          <a:prstGeom prst="rect">
            <a:avLst/>
          </a:prstGeom>
          <a:noFill/>
        </p:spPr>
        <p:txBody>
          <a:bodyPr wrap="square" rtlCol="0">
            <a:spAutoFit/>
          </a:bodyPr>
          <a:lstStyle/>
          <a:p>
            <a:r>
              <a:rPr lang="en-GB" dirty="0" smtClean="0"/>
              <a:t>1</a:t>
            </a:r>
            <a:endParaRPr lang="en-GB" dirty="0"/>
          </a:p>
        </p:txBody>
      </p:sp>
      <p:pic>
        <p:nvPicPr>
          <p:cNvPr id="7" name="Picture 6" descr="bible-landscape-man-walking-cropped.jpg"/>
          <p:cNvPicPr>
            <a:picLocks noChangeAspect="1"/>
          </p:cNvPicPr>
          <p:nvPr/>
        </p:nvPicPr>
        <p:blipFill>
          <a:blip r:embed="rId2" cstate="print"/>
          <a:stretch>
            <a:fillRect/>
          </a:stretch>
        </p:blipFill>
        <p:spPr>
          <a:xfrm>
            <a:off x="0" y="1371600"/>
            <a:ext cx="9115438" cy="3977400"/>
          </a:xfrm>
          <a:prstGeom prst="rect">
            <a:avLst/>
          </a:prstGeom>
        </p:spPr>
      </p:pic>
      <p:sp>
        <p:nvSpPr>
          <p:cNvPr id="6" name="Rectangle 3"/>
          <p:cNvSpPr txBox="1">
            <a:spLocks noChangeArrowheads="1"/>
          </p:cNvSpPr>
          <p:nvPr/>
        </p:nvSpPr>
        <p:spPr bwMode="auto">
          <a:xfrm>
            <a:off x="0" y="0"/>
            <a:ext cx="9144000" cy="6629400"/>
          </a:xfrm>
          <a:prstGeom prst="rect">
            <a:avLst/>
          </a:prstGeom>
          <a:no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GB" altLang="en-US" sz="3200" dirty="0" smtClean="0">
              <a:effectLst>
                <a:outerShdw blurRad="38100" dist="38100" dir="2700000" algn="tl">
                  <a:srgbClr val="000000">
                    <a:alpha val="43137"/>
                  </a:srgbClr>
                </a:outerShdw>
              </a:effectLst>
            </a:endParaRPr>
          </a:p>
          <a:p>
            <a:pPr algn="ctr" eaLnBrk="1" hangingPunct="1">
              <a:defRPr/>
            </a:pPr>
            <a:r>
              <a:rPr lang="en-GB" altLang="en-US" sz="3600" dirty="0" smtClean="0">
                <a:effectLst>
                  <a:outerShdw blurRad="38100" dist="38100" dir="2700000" algn="tl">
                    <a:srgbClr val="000000">
                      <a:alpha val="43137"/>
                    </a:srgbClr>
                  </a:outerShdw>
                </a:effectLst>
              </a:rPr>
              <a:t>The </a:t>
            </a:r>
            <a:r>
              <a:rPr lang="en-GB" altLang="en-US" sz="3600" dirty="0" smtClean="0">
                <a:effectLst>
                  <a:outerShdw blurRad="38100" dist="38100" dir="2700000" algn="tl">
                    <a:srgbClr val="000000">
                      <a:alpha val="43137"/>
                    </a:srgbClr>
                  </a:outerShdw>
                </a:effectLst>
              </a:rPr>
              <a:t>Unity of Scripture - Part </a:t>
            </a:r>
            <a:r>
              <a:rPr lang="en-GB" altLang="en-US" sz="4000" dirty="0" smtClean="0">
                <a:effectLst>
                  <a:outerShdw blurRad="38100" dist="38100" dir="2700000" algn="tl">
                    <a:srgbClr val="000000">
                      <a:alpha val="43137"/>
                    </a:srgbClr>
                  </a:outerShdw>
                </a:effectLst>
              </a:rPr>
              <a:t>2</a:t>
            </a:r>
          </a:p>
          <a:p>
            <a:pPr algn="ctr" eaLnBrk="1" hangingPunct="1">
              <a:defRPr/>
            </a:pPr>
            <a:endParaRPr lang="en-GB" altLang="en-US" sz="4000" dirty="0" smtClean="0">
              <a:effectLst>
                <a:outerShdw blurRad="38100" dist="38100" dir="2700000" algn="tl">
                  <a:srgbClr val="000000">
                    <a:alpha val="43137"/>
                  </a:srgbClr>
                </a:outerShdw>
              </a:effectLst>
            </a:endParaRPr>
          </a:p>
          <a:p>
            <a:pPr algn="ctr" eaLnBrk="1" hangingPunct="1">
              <a:defRPr/>
            </a:pPr>
            <a:endParaRPr lang="en-GB" altLang="en-US" sz="4000" dirty="0" smtClean="0">
              <a:effectLst>
                <a:outerShdw blurRad="38100" dist="38100" dir="2700000" algn="tl">
                  <a:srgbClr val="000000">
                    <a:alpha val="43137"/>
                  </a:srgbClr>
                </a:outerShdw>
              </a:effectLst>
            </a:endParaRPr>
          </a:p>
          <a:p>
            <a:pPr algn="ctr" eaLnBrk="1" hangingPunct="1">
              <a:defRPr/>
            </a:pPr>
            <a:endParaRPr lang="en-GB" altLang="en-US" sz="4000" dirty="0" smtClean="0">
              <a:effectLst>
                <a:outerShdw blurRad="38100" dist="38100" dir="2700000" algn="tl">
                  <a:srgbClr val="000000">
                    <a:alpha val="43137"/>
                  </a:srgbClr>
                </a:outerShdw>
              </a:effectLst>
            </a:endParaRPr>
          </a:p>
          <a:p>
            <a:pPr algn="ctr" eaLnBrk="1" hangingPunct="1">
              <a:defRPr/>
            </a:pPr>
            <a:endParaRPr lang="en-GB" altLang="en-US" sz="4000" dirty="0" smtClean="0">
              <a:effectLst>
                <a:outerShdw blurRad="38100" dist="38100" dir="2700000" algn="tl">
                  <a:srgbClr val="000000">
                    <a:alpha val="43137"/>
                  </a:srgbClr>
                </a:outerShdw>
              </a:effectLst>
            </a:endParaRPr>
          </a:p>
          <a:p>
            <a:pPr algn="ctr" eaLnBrk="1" hangingPunct="1">
              <a:defRPr/>
            </a:pPr>
            <a:endParaRPr lang="en-GB" altLang="en-US" sz="4000" dirty="0" smtClean="0">
              <a:effectLst>
                <a:outerShdw blurRad="38100" dist="38100" dir="2700000" algn="tl">
                  <a:srgbClr val="000000">
                    <a:alpha val="43137"/>
                  </a:srgbClr>
                </a:outerShdw>
              </a:effectLst>
            </a:endParaRPr>
          </a:p>
          <a:p>
            <a:pPr algn="ctr" eaLnBrk="1" hangingPunct="1">
              <a:defRPr/>
            </a:pPr>
            <a:endParaRPr lang="en-GB" altLang="en-US" sz="4000" dirty="0" smtClean="0">
              <a:effectLst>
                <a:outerShdw blurRad="38100" dist="38100" dir="2700000" algn="tl">
                  <a:srgbClr val="000000">
                    <a:alpha val="43137"/>
                  </a:srgbClr>
                </a:outerShdw>
              </a:effectLst>
            </a:endParaRPr>
          </a:p>
          <a:p>
            <a:pPr algn="ctr" eaLnBrk="1" hangingPunct="1">
              <a:defRPr/>
            </a:pPr>
            <a:endParaRPr lang="en-GB" altLang="en-US" sz="4000" dirty="0" smtClean="0">
              <a:effectLst>
                <a:outerShdw blurRad="38100" dist="38100" dir="2700000" algn="tl">
                  <a:srgbClr val="000000">
                    <a:alpha val="43137"/>
                  </a:srgbClr>
                </a:outerShdw>
              </a:effectLst>
            </a:endParaRPr>
          </a:p>
          <a:p>
            <a:pPr algn="ctr" eaLnBrk="1" hangingPunct="1">
              <a:defRPr/>
            </a:pPr>
            <a:r>
              <a:rPr lang="en-GB" altLang="en-US" sz="3200" dirty="0" smtClean="0">
                <a:effectLst>
                  <a:outerShdw blurRad="38100" dist="38100" dir="2700000" algn="tl">
                    <a:srgbClr val="000000">
                      <a:alpha val="43137"/>
                    </a:srgbClr>
                  </a:outerShdw>
                </a:effectLst>
              </a:rPr>
              <a:t>“The New hidden in the </a:t>
            </a:r>
            <a:r>
              <a:rPr lang="en-GB" altLang="en-US" sz="3200" dirty="0" smtClean="0">
                <a:effectLst>
                  <a:outerShdw blurRad="38100" dist="38100" dir="2700000" algn="tl">
                    <a:srgbClr val="000000">
                      <a:alpha val="43137"/>
                    </a:srgbClr>
                  </a:outerShdw>
                </a:effectLst>
              </a:rPr>
              <a:t>Old – </a:t>
            </a:r>
          </a:p>
          <a:p>
            <a:pPr algn="ctr" eaLnBrk="1" hangingPunct="1">
              <a:defRPr/>
            </a:pPr>
            <a:r>
              <a:rPr lang="en-GB" altLang="en-US" sz="3200" dirty="0" smtClean="0">
                <a:effectLst>
                  <a:outerShdw blurRad="38100" dist="38100" dir="2700000" algn="tl">
                    <a:srgbClr val="000000">
                      <a:alpha val="43137"/>
                    </a:srgbClr>
                  </a:outerShdw>
                </a:effectLst>
              </a:rPr>
              <a:t>the </a:t>
            </a:r>
            <a:r>
              <a:rPr lang="en-GB" altLang="en-US" sz="3200" dirty="0" smtClean="0">
                <a:effectLst>
                  <a:outerShdw blurRad="38100" dist="38100" dir="2700000" algn="tl">
                    <a:srgbClr val="000000">
                      <a:alpha val="43137"/>
                    </a:srgbClr>
                  </a:outerShdw>
                </a:effectLst>
              </a:rPr>
              <a:t>Old </a:t>
            </a:r>
            <a:r>
              <a:rPr lang="en-GB" altLang="en-US" sz="3200" dirty="0" smtClean="0">
                <a:effectLst>
                  <a:outerShdw blurRad="38100" dist="38100" dir="2700000" algn="tl">
                    <a:srgbClr val="000000">
                      <a:alpha val="43137"/>
                    </a:srgbClr>
                  </a:outerShdw>
                </a:effectLst>
              </a:rPr>
              <a:t>unveiled </a:t>
            </a:r>
            <a:r>
              <a:rPr lang="en-GB" altLang="en-US" sz="3200" dirty="0" smtClean="0">
                <a:effectLst>
                  <a:outerShdw blurRad="38100" dist="38100" dir="2700000" algn="tl">
                    <a:srgbClr val="000000">
                      <a:alpha val="43137"/>
                    </a:srgbClr>
                  </a:outerShdw>
                </a:effectLst>
              </a:rPr>
              <a:t>in the New”</a:t>
            </a:r>
          </a:p>
          <a:p>
            <a:pPr algn="ctr" eaLnBrk="1" hangingPunct="1">
              <a:defRPr/>
            </a:pPr>
            <a:endParaRPr lang="en-GB" altLang="en-US" sz="4000" dirty="0" smtClean="0">
              <a:effectLst>
                <a:outerShdw blurRad="38100" dist="38100" dir="2700000" algn="tl">
                  <a:srgbClr val="000000">
                    <a:alpha val="43137"/>
                  </a:srgbClr>
                </a:outerShdw>
              </a:effectLst>
            </a:endParaRPr>
          </a:p>
          <a:p>
            <a:pPr algn="ctr" eaLnBrk="1" hangingPunct="1">
              <a:defRPr/>
            </a:pPr>
            <a:endParaRPr lang="en-GB" altLang="en-US" sz="3600" dirty="0" smtClean="0">
              <a:effectLst>
                <a:outerShdw blurRad="38100" dist="38100" dir="2700000" algn="tl">
                  <a:srgbClr val="000000">
                    <a:alpha val="43137"/>
                  </a:srgbClr>
                </a:outerShdw>
              </a:effectLst>
            </a:endParaRPr>
          </a:p>
          <a:p>
            <a:pPr marL="571500" indent="-571500" eaLnBrk="1" hangingPunct="1">
              <a:buFont typeface="Wingdings" panose="05000000000000000000" pitchFamily="2" charset="2"/>
              <a:buChar char="v"/>
              <a:defRPr/>
            </a:pPr>
            <a:endParaRPr lang="en-GB" altLang="en-US" sz="1400" dirty="0" smtClean="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9459" name="Rectangle 3"/>
          <p:cNvSpPr txBox="1">
            <a:spLocks noChangeArrowheads="1"/>
          </p:cNvSpPr>
          <p:nvPr/>
        </p:nvSpPr>
        <p:spPr bwMode="auto">
          <a:xfrm>
            <a:off x="304800" y="914400"/>
            <a:ext cx="8534400" cy="525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4000" b="1" dirty="0" smtClean="0"/>
              <a:t>Tree of Life </a:t>
            </a:r>
          </a:p>
          <a:p>
            <a:pPr algn="ctr" eaLnBrk="1" hangingPunct="1"/>
            <a:r>
              <a:rPr lang="en-US" altLang="en-US" sz="4000" dirty="0" smtClean="0"/>
              <a:t>in the Garden of Eden</a:t>
            </a:r>
          </a:p>
          <a:p>
            <a:pPr eaLnBrk="1" hangingPunct="1"/>
            <a:endParaRPr lang="en-US" altLang="en-US" sz="3600" dirty="0"/>
          </a:p>
          <a:p>
            <a:pPr eaLnBrk="1" hangingPunct="1"/>
            <a:r>
              <a:rPr lang="en-US" altLang="en-US" sz="3600" dirty="0" smtClean="0"/>
              <a:t>“And </a:t>
            </a:r>
            <a:r>
              <a:rPr lang="en-US" altLang="en-US" sz="3600" dirty="0"/>
              <a:t>out of the ground the Lord God made to spring up every tree that is pleasant to the sight and good for food. The </a:t>
            </a:r>
            <a:r>
              <a:rPr lang="en-US" altLang="en-US" sz="3600" b="1" dirty="0"/>
              <a:t>tree of life </a:t>
            </a:r>
            <a:r>
              <a:rPr lang="en-US" altLang="en-US" sz="3600" dirty="0"/>
              <a:t>was in the midst of the garden, and the tree of the knowledge of good and evil.” </a:t>
            </a:r>
            <a:endParaRPr lang="en-US" altLang="en-US" sz="3600" dirty="0" smtClean="0"/>
          </a:p>
          <a:p>
            <a:pPr algn="ctr" eaLnBrk="1" hangingPunct="1"/>
            <a:r>
              <a:rPr lang="en-US" altLang="en-US" sz="3600" dirty="0" smtClean="0"/>
              <a:t>– </a:t>
            </a:r>
            <a:r>
              <a:rPr lang="en-US" altLang="en-US" sz="3600" dirty="0"/>
              <a:t>Genesis 2:9</a:t>
            </a:r>
            <a:endParaRPr lang="en-GB" altLang="en-US" sz="3600" dirty="0"/>
          </a:p>
        </p:txBody>
      </p:sp>
      <p:sp>
        <p:nvSpPr>
          <p:cNvPr id="4" name="TextBox 3"/>
          <p:cNvSpPr txBox="1"/>
          <p:nvPr/>
        </p:nvSpPr>
        <p:spPr>
          <a:xfrm>
            <a:off x="8686800" y="6324600"/>
            <a:ext cx="569913" cy="369332"/>
          </a:xfrm>
          <a:prstGeom prst="rect">
            <a:avLst/>
          </a:prstGeom>
          <a:noFill/>
        </p:spPr>
        <p:txBody>
          <a:bodyPr wrap="square" rtlCol="0">
            <a:spAutoFit/>
          </a:bodyPr>
          <a:lstStyle/>
          <a:p>
            <a:r>
              <a:rPr lang="en-GB" dirty="0" smtClean="0"/>
              <a:t>10</a:t>
            </a:r>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0483" name="Rectangle 3"/>
          <p:cNvSpPr txBox="1">
            <a:spLocks noChangeArrowheads="1"/>
          </p:cNvSpPr>
          <p:nvPr/>
        </p:nvSpPr>
        <p:spPr bwMode="auto">
          <a:xfrm>
            <a:off x="228600" y="457200"/>
            <a:ext cx="8839200" cy="6019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4000" b="1" dirty="0" smtClean="0"/>
              <a:t>Tree of Life </a:t>
            </a:r>
          </a:p>
          <a:p>
            <a:pPr algn="ctr" eaLnBrk="1" hangingPunct="1"/>
            <a:r>
              <a:rPr lang="en-US" altLang="en-US" sz="4000" dirty="0" smtClean="0"/>
              <a:t>in the New Jerusalem</a:t>
            </a:r>
          </a:p>
          <a:p>
            <a:pPr eaLnBrk="1" hangingPunct="1"/>
            <a:endParaRPr lang="en-US" altLang="en-US" sz="3600" dirty="0" smtClean="0"/>
          </a:p>
          <a:p>
            <a:pPr eaLnBrk="1" hangingPunct="1"/>
            <a:r>
              <a:rPr lang="en-US" altLang="en-US" sz="3600" dirty="0" smtClean="0"/>
              <a:t>“</a:t>
            </a:r>
            <a:r>
              <a:rPr lang="en-US" altLang="en-US" sz="3600" dirty="0"/>
              <a:t>Then the angel showed me the river of the water of life… flowing from the throne of God and of the Lamb… also, on either side of the river, the </a:t>
            </a:r>
            <a:r>
              <a:rPr lang="en-US" altLang="en-US" sz="3600" b="1" dirty="0"/>
              <a:t>tree of life </a:t>
            </a:r>
            <a:r>
              <a:rPr lang="en-US" altLang="en-US" sz="3600" dirty="0"/>
              <a:t>with its twelve kinds of fruit, yielding its fruit each month. The leaves of the tree were for the </a:t>
            </a:r>
            <a:r>
              <a:rPr lang="en-US" altLang="en-US" sz="3600" b="1" dirty="0"/>
              <a:t>healing of the nations</a:t>
            </a:r>
            <a:r>
              <a:rPr lang="en-US" altLang="en-US" sz="3600" dirty="0"/>
              <a:t>.”</a:t>
            </a:r>
          </a:p>
          <a:p>
            <a:pPr algn="ctr" eaLnBrk="1" hangingPunct="1"/>
            <a:r>
              <a:rPr lang="en-US" altLang="en-US" sz="3600" dirty="0"/>
              <a:t>- Revelation </a:t>
            </a:r>
            <a:r>
              <a:rPr lang="en-US" altLang="en-US" sz="3600" dirty="0" smtClean="0"/>
              <a:t>22:1-2</a:t>
            </a:r>
            <a:endParaRPr lang="en-GB" altLang="en-US" sz="3600" dirty="0"/>
          </a:p>
        </p:txBody>
      </p:sp>
      <p:sp>
        <p:nvSpPr>
          <p:cNvPr id="4" name="TextBox 3"/>
          <p:cNvSpPr txBox="1"/>
          <p:nvPr/>
        </p:nvSpPr>
        <p:spPr>
          <a:xfrm>
            <a:off x="8686800" y="6324600"/>
            <a:ext cx="569913" cy="369332"/>
          </a:xfrm>
          <a:prstGeom prst="rect">
            <a:avLst/>
          </a:prstGeom>
          <a:noFill/>
        </p:spPr>
        <p:txBody>
          <a:bodyPr wrap="square" rtlCol="0">
            <a:spAutoFit/>
          </a:bodyPr>
          <a:lstStyle/>
          <a:p>
            <a:r>
              <a:rPr lang="en-GB" dirty="0" smtClean="0"/>
              <a:t>11</a:t>
            </a:r>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le 1"/>
          <p:cNvSpPr>
            <a:spLocks noGrp="1"/>
          </p:cNvSpPr>
          <p:nvPr>
            <p:ph type="ctrTitle"/>
          </p:nvPr>
        </p:nvSpPr>
        <p:spPr>
          <a:xfrm>
            <a:off x="76200" y="76200"/>
            <a:ext cx="4594225" cy="6553200"/>
          </a:xfrm>
        </p:spPr>
        <p:txBody>
          <a:bodyPr/>
          <a:lstStyle/>
          <a:p>
            <a:pPr algn="l" eaLnBrk="1" hangingPunct="1"/>
            <a:r>
              <a:rPr lang="en-US" altLang="en-US" sz="3600" dirty="0" smtClean="0">
                <a:solidFill>
                  <a:schemeClr val="tx1"/>
                </a:solidFill>
              </a:rPr>
              <a:t/>
            </a:r>
            <a:br>
              <a:rPr lang="en-US" altLang="en-US" sz="3600" dirty="0" smtClean="0">
                <a:solidFill>
                  <a:schemeClr val="tx1"/>
                </a:solidFill>
              </a:rPr>
            </a:br>
            <a:r>
              <a:rPr lang="en-US" altLang="en-US" sz="3600" dirty="0">
                <a:solidFill>
                  <a:schemeClr val="tx1"/>
                </a:solidFill>
              </a:rPr>
              <a:t/>
            </a:r>
            <a:br>
              <a:rPr lang="en-US" altLang="en-US" sz="3600" dirty="0">
                <a:solidFill>
                  <a:schemeClr val="tx1"/>
                </a:solidFill>
              </a:rPr>
            </a:br>
            <a:r>
              <a:rPr lang="en-US" altLang="en-US" sz="3600" dirty="0" smtClean="0">
                <a:solidFill>
                  <a:schemeClr val="tx1"/>
                </a:solidFill>
              </a:rPr>
              <a:t/>
            </a:r>
            <a:br>
              <a:rPr lang="en-US" altLang="en-US" sz="3600" dirty="0" smtClean="0">
                <a:solidFill>
                  <a:schemeClr val="tx1"/>
                </a:solidFill>
              </a:rPr>
            </a:br>
            <a:r>
              <a:rPr lang="en-US" altLang="en-US" sz="3600" dirty="0" smtClean="0">
                <a:solidFill>
                  <a:schemeClr val="tx1"/>
                </a:solidFill>
              </a:rPr>
              <a:t>“</a:t>
            </a:r>
            <a:r>
              <a:rPr lang="en-US" altLang="en-US" sz="3600" dirty="0" smtClean="0">
                <a:cs typeface="Times New Roman" pitchFamily="18" charset="0"/>
              </a:rPr>
              <a:t>He himself bore </a:t>
            </a:r>
            <a:br>
              <a:rPr lang="en-US" altLang="en-US" sz="3600" dirty="0" smtClean="0">
                <a:cs typeface="Times New Roman" pitchFamily="18" charset="0"/>
              </a:rPr>
            </a:br>
            <a:r>
              <a:rPr lang="en-US" altLang="en-US" sz="3600" dirty="0" smtClean="0">
                <a:cs typeface="Times New Roman" pitchFamily="18" charset="0"/>
              </a:rPr>
              <a:t>our sins in his body on the tree… </a:t>
            </a:r>
            <a:br>
              <a:rPr lang="en-US" altLang="en-US" sz="3600" dirty="0" smtClean="0">
                <a:cs typeface="Times New Roman" pitchFamily="18" charset="0"/>
              </a:rPr>
            </a:br>
            <a:r>
              <a:rPr lang="en-US" altLang="en-US" sz="3600" dirty="0" smtClean="0">
                <a:cs typeface="Times New Roman" pitchFamily="18" charset="0"/>
              </a:rPr>
              <a:t>By his wounds you </a:t>
            </a:r>
            <a:br>
              <a:rPr lang="en-US" altLang="en-US" sz="3600" dirty="0" smtClean="0">
                <a:cs typeface="Times New Roman" pitchFamily="18" charset="0"/>
              </a:rPr>
            </a:br>
            <a:r>
              <a:rPr lang="en-US" altLang="en-US" sz="3600" dirty="0" smtClean="0">
                <a:cs typeface="Times New Roman" pitchFamily="18" charset="0"/>
              </a:rPr>
              <a:t>have been healed.”</a:t>
            </a:r>
            <a:r>
              <a:rPr lang="en-US" altLang="en-US" sz="3600" dirty="0" smtClean="0">
                <a:solidFill>
                  <a:schemeClr val="tx1"/>
                </a:solidFill>
              </a:rPr>
              <a:t/>
            </a:r>
            <a:br>
              <a:rPr lang="en-US" altLang="en-US" sz="3600" dirty="0" smtClean="0">
                <a:solidFill>
                  <a:schemeClr val="tx1"/>
                </a:solidFill>
              </a:rPr>
            </a:br>
            <a:r>
              <a:rPr lang="en-US" altLang="en-US" sz="3200" dirty="0" smtClean="0">
                <a:solidFill>
                  <a:schemeClr val="tx1"/>
                </a:solidFill>
                <a:cs typeface="Times New Roman" pitchFamily="18" charset="0"/>
              </a:rPr>
              <a:t>- 2 Peter 2:24 </a:t>
            </a:r>
            <a:r>
              <a:rPr lang="en-US" altLang="en-US" sz="3200" dirty="0" smtClean="0">
                <a:solidFill>
                  <a:schemeClr val="tx1"/>
                </a:solidFill>
              </a:rPr>
              <a:t>   </a:t>
            </a:r>
            <a:br>
              <a:rPr lang="en-US" altLang="en-US" sz="3200" dirty="0" smtClean="0">
                <a:solidFill>
                  <a:schemeClr val="tx1"/>
                </a:solidFill>
              </a:rPr>
            </a:br>
            <a:r>
              <a:rPr lang="en-US" altLang="en-US" sz="3200" dirty="0">
                <a:solidFill>
                  <a:schemeClr val="tx1"/>
                </a:solidFill>
              </a:rPr>
              <a:t/>
            </a:r>
            <a:br>
              <a:rPr lang="en-US" altLang="en-US" sz="3200" dirty="0">
                <a:solidFill>
                  <a:schemeClr val="tx1"/>
                </a:solidFill>
              </a:rPr>
            </a:br>
            <a:r>
              <a:rPr lang="en-US" altLang="en-US" sz="3200" i="1" dirty="0" smtClean="0">
                <a:solidFill>
                  <a:schemeClr val="tx1"/>
                </a:solidFill>
              </a:rPr>
              <a:t>The Cross of Christ </a:t>
            </a:r>
            <a:br>
              <a:rPr lang="en-US" altLang="en-US" sz="3200" i="1" dirty="0" smtClean="0">
                <a:solidFill>
                  <a:schemeClr val="tx1"/>
                </a:solidFill>
              </a:rPr>
            </a:br>
            <a:r>
              <a:rPr lang="en-US" altLang="en-US" sz="3200" i="1" dirty="0" smtClean="0">
                <a:solidFill>
                  <a:schemeClr val="tx1"/>
                </a:solidFill>
              </a:rPr>
              <a:t>is a </a:t>
            </a:r>
            <a:r>
              <a:rPr lang="en-US" altLang="en-US" sz="3600" i="1" dirty="0" smtClean="0">
                <a:solidFill>
                  <a:schemeClr val="tx1"/>
                </a:solidFill>
              </a:rPr>
              <a:t>Tree of Life </a:t>
            </a:r>
            <a:r>
              <a:rPr lang="en-US" altLang="en-US" sz="3200" i="1" dirty="0" smtClean="0">
                <a:solidFill>
                  <a:schemeClr val="tx1"/>
                </a:solidFill>
              </a:rPr>
              <a:t/>
            </a:r>
            <a:br>
              <a:rPr lang="en-US" altLang="en-US" sz="3200" i="1" dirty="0" smtClean="0">
                <a:solidFill>
                  <a:schemeClr val="tx1"/>
                </a:solidFill>
              </a:rPr>
            </a:br>
            <a:r>
              <a:rPr lang="en-US" altLang="en-US" sz="3200" i="1" dirty="0" smtClean="0">
                <a:solidFill>
                  <a:schemeClr val="tx1"/>
                </a:solidFill>
              </a:rPr>
              <a:t>that brings healing, </a:t>
            </a:r>
            <a:br>
              <a:rPr lang="en-US" altLang="en-US" sz="3200" i="1" dirty="0" smtClean="0">
                <a:solidFill>
                  <a:schemeClr val="tx1"/>
                </a:solidFill>
              </a:rPr>
            </a:br>
            <a:r>
              <a:rPr lang="en-US" altLang="en-US" sz="3200" i="1" dirty="0" smtClean="0">
                <a:solidFill>
                  <a:schemeClr val="tx1"/>
                </a:solidFill>
              </a:rPr>
              <a:t>and new life in Christ</a:t>
            </a:r>
            <a:r>
              <a:rPr lang="en-US" altLang="en-US" sz="2400" dirty="0" smtClean="0">
                <a:solidFill>
                  <a:schemeClr val="tx1"/>
                </a:solidFill>
              </a:rPr>
              <a:t/>
            </a:r>
            <a:br>
              <a:rPr lang="en-US" altLang="en-US" sz="2400" dirty="0" smtClean="0">
                <a:solidFill>
                  <a:schemeClr val="tx1"/>
                </a:solidFill>
              </a:rPr>
            </a:br>
            <a:r>
              <a:rPr lang="en-US" altLang="en-US" sz="2400" dirty="0" smtClean="0">
                <a:solidFill>
                  <a:schemeClr val="tx1"/>
                </a:solidFill>
              </a:rPr>
              <a:t>                           </a:t>
            </a:r>
            <a:br>
              <a:rPr lang="en-US" altLang="en-US" sz="2400" dirty="0" smtClean="0">
                <a:solidFill>
                  <a:schemeClr val="tx1"/>
                </a:solidFill>
              </a:rPr>
            </a:br>
            <a:r>
              <a:rPr lang="en-US" altLang="en-US" sz="3200" dirty="0" smtClean="0">
                <a:solidFill>
                  <a:schemeClr val="tx1"/>
                </a:solidFill>
              </a:rPr>
              <a:t/>
            </a:r>
            <a:br>
              <a:rPr lang="en-US" altLang="en-US" sz="3200" dirty="0" smtClean="0">
                <a:solidFill>
                  <a:schemeClr val="tx1"/>
                </a:solidFill>
              </a:rPr>
            </a:br>
            <a:endParaRPr lang="en-US" altLang="en-US" sz="3200" dirty="0" smtClean="0">
              <a:solidFill>
                <a:schemeClr val="tx1"/>
              </a:solidFill>
            </a:endParaRPr>
          </a:p>
        </p:txBody>
      </p:sp>
      <p:pic>
        <p:nvPicPr>
          <p:cNvPr id="2" name="Picture 1"/>
          <p:cNvPicPr>
            <a:picLocks noChangeAspect="1"/>
          </p:cNvPicPr>
          <p:nvPr/>
        </p:nvPicPr>
        <p:blipFill>
          <a:blip r:embed="rId2" cstate="screen">
            <a:extLst>
              <a:ext uri="{28A0092B-C50C-407E-A947-70E740481C1C}">
                <a14:useLocalDpi xmlns="" xmlns:a14="http://schemas.microsoft.com/office/drawing/2010/main" val="0"/>
              </a:ext>
            </a:extLst>
          </a:blip>
          <a:stretch>
            <a:fillRect/>
          </a:stretch>
        </p:blipFill>
        <p:spPr>
          <a:xfrm>
            <a:off x="4191000" y="0"/>
            <a:ext cx="4953000" cy="6858000"/>
          </a:xfrm>
          <a:prstGeom prst="rect">
            <a:avLst/>
          </a:prstGeom>
        </p:spPr>
      </p:pic>
      <p:sp>
        <p:nvSpPr>
          <p:cNvPr id="4" name="TextBox 3"/>
          <p:cNvSpPr txBox="1"/>
          <p:nvPr/>
        </p:nvSpPr>
        <p:spPr>
          <a:xfrm>
            <a:off x="8686800" y="6324600"/>
            <a:ext cx="569913" cy="369332"/>
          </a:xfrm>
          <a:prstGeom prst="rect">
            <a:avLst/>
          </a:prstGeom>
          <a:noFill/>
        </p:spPr>
        <p:txBody>
          <a:bodyPr wrap="square" rtlCol="0">
            <a:spAutoFit/>
          </a:bodyPr>
          <a:lstStyle/>
          <a:p>
            <a:r>
              <a:rPr lang="en-GB" dirty="0" smtClean="0"/>
              <a:t>12</a:t>
            </a:r>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4579" name="Title 1"/>
          <p:cNvSpPr>
            <a:spLocks noGrp="1"/>
          </p:cNvSpPr>
          <p:nvPr>
            <p:ph type="ctrTitle"/>
          </p:nvPr>
        </p:nvSpPr>
        <p:spPr>
          <a:xfrm>
            <a:off x="2895600" y="4495800"/>
            <a:ext cx="5715000" cy="2362200"/>
          </a:xfrm>
        </p:spPr>
        <p:txBody>
          <a:bodyPr/>
          <a:lstStyle/>
          <a:p>
            <a:pPr algn="l" eaLnBrk="1" hangingPunct="1"/>
            <a:r>
              <a:rPr lang="en-US" altLang="en-US" sz="3200" dirty="0" smtClean="0">
                <a:solidFill>
                  <a:schemeClr val="tx1"/>
                </a:solidFill>
              </a:rPr>
              <a:t>“</a:t>
            </a:r>
            <a:r>
              <a:rPr lang="en-US" altLang="en-US" sz="3200" dirty="0" smtClean="0">
                <a:cs typeface="Times New Roman" pitchFamily="18" charset="0"/>
              </a:rPr>
              <a:t>The God of our fathers raised Jesus, whom you killed by hanging him on a tree.”</a:t>
            </a:r>
            <a:r>
              <a:rPr lang="en-US" altLang="en-US" sz="3200" dirty="0" smtClean="0">
                <a:solidFill>
                  <a:schemeClr val="tx1"/>
                </a:solidFill>
              </a:rPr>
              <a:t>    </a:t>
            </a:r>
            <a:br>
              <a:rPr lang="en-US" altLang="en-US" sz="3200" dirty="0" smtClean="0">
                <a:solidFill>
                  <a:schemeClr val="tx1"/>
                </a:solidFill>
              </a:rPr>
            </a:br>
            <a:r>
              <a:rPr lang="en-US" altLang="en-US" sz="3200" dirty="0">
                <a:solidFill>
                  <a:schemeClr val="tx1"/>
                </a:solidFill>
              </a:rPr>
              <a:t> </a:t>
            </a:r>
            <a:r>
              <a:rPr lang="en-US" altLang="en-US" sz="3200" dirty="0" smtClean="0">
                <a:solidFill>
                  <a:schemeClr val="tx1"/>
                </a:solidFill>
              </a:rPr>
              <a:t>      </a:t>
            </a:r>
            <a:r>
              <a:rPr lang="en-US" altLang="en-US" sz="3200" dirty="0" smtClean="0">
                <a:solidFill>
                  <a:schemeClr val="tx1"/>
                </a:solidFill>
                <a:cs typeface="Times New Roman" pitchFamily="18" charset="0"/>
              </a:rPr>
              <a:t>- Acts 5:30</a:t>
            </a:r>
            <a:endParaRPr lang="en-US" altLang="en-US" sz="3200" dirty="0" smtClean="0">
              <a:solidFill>
                <a:schemeClr val="tx1"/>
              </a:solidFill>
            </a:endParaRPr>
          </a:p>
        </p:txBody>
      </p:sp>
      <p:sp>
        <p:nvSpPr>
          <p:cNvPr id="4" name="TextBox 3"/>
          <p:cNvSpPr txBox="1"/>
          <p:nvPr/>
        </p:nvSpPr>
        <p:spPr>
          <a:xfrm>
            <a:off x="8686800" y="6324600"/>
            <a:ext cx="569913" cy="369332"/>
          </a:xfrm>
          <a:prstGeom prst="rect">
            <a:avLst/>
          </a:prstGeom>
          <a:noFill/>
        </p:spPr>
        <p:txBody>
          <a:bodyPr wrap="square" rtlCol="0">
            <a:spAutoFit/>
          </a:bodyPr>
          <a:lstStyle/>
          <a:p>
            <a:r>
              <a:rPr lang="en-GB" dirty="0" smtClean="0"/>
              <a:t>13</a:t>
            </a:r>
            <a:endParaRPr lang="en-GB"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 xmlns:a14="http://schemas.microsoft.com/office/drawing/2010/main" val="0"/>
              </a:ext>
            </a:extLst>
          </a:blip>
          <a:stretch>
            <a:fillRect/>
          </a:stretch>
        </p:blipFill>
        <p:spPr>
          <a:xfrm>
            <a:off x="2667000" y="0"/>
            <a:ext cx="6477000" cy="6858000"/>
          </a:xfrm>
          <a:prstGeom prst="rect">
            <a:avLst/>
          </a:prstGeom>
        </p:spPr>
      </p:pic>
      <p:sp>
        <p:nvSpPr>
          <p:cNvPr id="20483" name="Title 1"/>
          <p:cNvSpPr>
            <a:spLocks noGrp="1"/>
          </p:cNvSpPr>
          <p:nvPr>
            <p:ph type="ctrTitle"/>
          </p:nvPr>
        </p:nvSpPr>
        <p:spPr>
          <a:xfrm>
            <a:off x="152400" y="228600"/>
            <a:ext cx="5676900" cy="6400800"/>
          </a:xfrm>
        </p:spPr>
        <p:txBody>
          <a:bodyPr/>
          <a:lstStyle/>
          <a:p>
            <a:pPr algn="l" eaLnBrk="1" hangingPunct="1">
              <a:defRPr/>
            </a:pPr>
            <a:r>
              <a:rPr lang="en-US" altLang="en-US" sz="2800" dirty="0" smtClean="0">
                <a:solidFill>
                  <a:schemeClr val="tx1"/>
                </a:solidFill>
              </a:rPr>
              <a:t/>
            </a:r>
            <a:br>
              <a:rPr lang="en-US" altLang="en-US" sz="2800" dirty="0" smtClean="0">
                <a:solidFill>
                  <a:schemeClr val="tx1"/>
                </a:solidFill>
              </a:rPr>
            </a:br>
            <a:r>
              <a:rPr lang="en-US" altLang="en-US" sz="2800" dirty="0" smtClean="0">
                <a:solidFill>
                  <a:schemeClr val="tx1"/>
                </a:solidFill>
              </a:rPr>
              <a:t/>
            </a:r>
            <a:br>
              <a:rPr lang="en-US" altLang="en-US" sz="2800" dirty="0" smtClean="0">
                <a:solidFill>
                  <a:schemeClr val="tx1"/>
                </a:solidFill>
              </a:rPr>
            </a:br>
            <a:r>
              <a:rPr lang="en-US" altLang="en-US" sz="3200" dirty="0" smtClean="0">
                <a:solidFill>
                  <a:schemeClr val="tx1"/>
                </a:solidFill>
                <a:effectLst>
                  <a:outerShdw blurRad="38100" dist="38100" dir="2700000" algn="tl">
                    <a:srgbClr val="000000">
                      <a:alpha val="43137"/>
                    </a:srgbClr>
                  </a:outerShdw>
                </a:effectLst>
              </a:rPr>
              <a:t>“</a:t>
            </a:r>
            <a:r>
              <a:rPr lang="en-US" altLang="en-US" sz="3200" dirty="0" smtClean="0">
                <a:effectLst>
                  <a:outerShdw blurRad="38100" dist="38100" dir="2700000" algn="tl">
                    <a:srgbClr val="000000">
                      <a:alpha val="43137"/>
                    </a:srgbClr>
                  </a:outerShdw>
                </a:effectLst>
                <a:cs typeface="Times New Roman" pitchFamily="18" charset="0"/>
              </a:rPr>
              <a:t>And as Moses </a:t>
            </a:r>
            <a:br>
              <a:rPr lang="en-US" altLang="en-US" sz="3200" dirty="0" smtClean="0">
                <a:effectLst>
                  <a:outerShdw blurRad="38100" dist="38100" dir="2700000" algn="tl">
                    <a:srgbClr val="000000">
                      <a:alpha val="43137"/>
                    </a:srgbClr>
                  </a:outerShdw>
                </a:effectLst>
                <a:cs typeface="Times New Roman" pitchFamily="18" charset="0"/>
              </a:rPr>
            </a:br>
            <a:r>
              <a:rPr lang="en-US" altLang="en-US" sz="3200" dirty="0" smtClean="0">
                <a:effectLst>
                  <a:outerShdw blurRad="38100" dist="38100" dir="2700000" algn="tl">
                    <a:srgbClr val="000000">
                      <a:alpha val="43137"/>
                    </a:srgbClr>
                  </a:outerShdw>
                </a:effectLst>
                <a:cs typeface="Times New Roman" pitchFamily="18" charset="0"/>
              </a:rPr>
              <a:t>lifted up the </a:t>
            </a:r>
            <a:br>
              <a:rPr lang="en-US" altLang="en-US" sz="3200" dirty="0" smtClean="0">
                <a:effectLst>
                  <a:outerShdw blurRad="38100" dist="38100" dir="2700000" algn="tl">
                    <a:srgbClr val="000000">
                      <a:alpha val="43137"/>
                    </a:srgbClr>
                  </a:outerShdw>
                </a:effectLst>
                <a:cs typeface="Times New Roman" pitchFamily="18" charset="0"/>
              </a:rPr>
            </a:br>
            <a:r>
              <a:rPr lang="en-US" altLang="en-US" sz="3200" dirty="0" smtClean="0">
                <a:effectLst>
                  <a:outerShdw blurRad="38100" dist="38100" dir="2700000" algn="tl">
                    <a:srgbClr val="000000">
                      <a:alpha val="43137"/>
                    </a:srgbClr>
                  </a:outerShdw>
                </a:effectLst>
                <a:cs typeface="Times New Roman" pitchFamily="18" charset="0"/>
              </a:rPr>
              <a:t>serpent in the </a:t>
            </a:r>
            <a:br>
              <a:rPr lang="en-US" altLang="en-US" sz="3200" dirty="0" smtClean="0">
                <a:effectLst>
                  <a:outerShdw blurRad="38100" dist="38100" dir="2700000" algn="tl">
                    <a:srgbClr val="000000">
                      <a:alpha val="43137"/>
                    </a:srgbClr>
                  </a:outerShdw>
                </a:effectLst>
                <a:cs typeface="Times New Roman" pitchFamily="18" charset="0"/>
              </a:rPr>
            </a:br>
            <a:r>
              <a:rPr lang="en-US" altLang="en-US" sz="3200" dirty="0" smtClean="0">
                <a:effectLst>
                  <a:outerShdw blurRad="38100" dist="38100" dir="2700000" algn="tl">
                    <a:srgbClr val="000000">
                      <a:alpha val="43137"/>
                    </a:srgbClr>
                  </a:outerShdw>
                </a:effectLst>
                <a:cs typeface="Times New Roman" pitchFamily="18" charset="0"/>
              </a:rPr>
              <a:t>wilderness, </a:t>
            </a:r>
            <a:br>
              <a:rPr lang="en-US" altLang="en-US" sz="3200" dirty="0" smtClean="0">
                <a:effectLst>
                  <a:outerShdw blurRad="38100" dist="38100" dir="2700000" algn="tl">
                    <a:srgbClr val="000000">
                      <a:alpha val="43137"/>
                    </a:srgbClr>
                  </a:outerShdw>
                </a:effectLst>
                <a:cs typeface="Times New Roman" pitchFamily="18" charset="0"/>
              </a:rPr>
            </a:br>
            <a:r>
              <a:rPr lang="en-US" altLang="en-US" sz="3200" dirty="0" smtClean="0">
                <a:effectLst>
                  <a:outerShdw blurRad="38100" dist="38100" dir="2700000" algn="tl">
                    <a:srgbClr val="000000">
                      <a:alpha val="43137"/>
                    </a:srgbClr>
                  </a:outerShdw>
                </a:effectLst>
                <a:cs typeface="Times New Roman" pitchFamily="18" charset="0"/>
              </a:rPr>
              <a:t>so must the </a:t>
            </a:r>
            <a:br>
              <a:rPr lang="en-US" altLang="en-US" sz="3200" dirty="0" smtClean="0">
                <a:effectLst>
                  <a:outerShdw blurRad="38100" dist="38100" dir="2700000" algn="tl">
                    <a:srgbClr val="000000">
                      <a:alpha val="43137"/>
                    </a:srgbClr>
                  </a:outerShdw>
                </a:effectLst>
                <a:cs typeface="Times New Roman" pitchFamily="18" charset="0"/>
              </a:rPr>
            </a:br>
            <a:r>
              <a:rPr lang="en-US" altLang="en-US" sz="3200" dirty="0" smtClean="0">
                <a:effectLst>
                  <a:outerShdw blurRad="38100" dist="38100" dir="2700000" algn="tl">
                    <a:srgbClr val="000000">
                      <a:alpha val="43137"/>
                    </a:srgbClr>
                  </a:outerShdw>
                </a:effectLst>
                <a:cs typeface="Times New Roman" pitchFamily="18" charset="0"/>
              </a:rPr>
              <a:t>Son of man </a:t>
            </a:r>
            <a:br>
              <a:rPr lang="en-US" altLang="en-US" sz="3200" dirty="0" smtClean="0">
                <a:effectLst>
                  <a:outerShdw blurRad="38100" dist="38100" dir="2700000" algn="tl">
                    <a:srgbClr val="000000">
                      <a:alpha val="43137"/>
                    </a:srgbClr>
                  </a:outerShdw>
                </a:effectLst>
                <a:cs typeface="Times New Roman" pitchFamily="18" charset="0"/>
              </a:rPr>
            </a:br>
            <a:r>
              <a:rPr lang="en-US" altLang="en-US" sz="3200" dirty="0" smtClean="0">
                <a:effectLst>
                  <a:outerShdw blurRad="38100" dist="38100" dir="2700000" algn="tl">
                    <a:srgbClr val="000000">
                      <a:alpha val="43137"/>
                    </a:srgbClr>
                  </a:outerShdw>
                </a:effectLst>
                <a:cs typeface="Times New Roman" pitchFamily="18" charset="0"/>
              </a:rPr>
              <a:t>be lifted up,  </a:t>
            </a:r>
            <a:br>
              <a:rPr lang="en-US" altLang="en-US" sz="3200" dirty="0" smtClean="0">
                <a:effectLst>
                  <a:outerShdw blurRad="38100" dist="38100" dir="2700000" algn="tl">
                    <a:srgbClr val="000000">
                      <a:alpha val="43137"/>
                    </a:srgbClr>
                  </a:outerShdw>
                </a:effectLst>
                <a:cs typeface="Times New Roman" pitchFamily="18" charset="0"/>
              </a:rPr>
            </a:br>
            <a:r>
              <a:rPr lang="en-US" altLang="en-US" sz="3200" dirty="0" smtClean="0">
                <a:effectLst>
                  <a:outerShdw blurRad="38100" dist="38100" dir="2700000" algn="tl">
                    <a:srgbClr val="000000">
                      <a:alpha val="43137"/>
                    </a:srgbClr>
                  </a:outerShdw>
                </a:effectLst>
                <a:cs typeface="Times New Roman" pitchFamily="18" charset="0"/>
              </a:rPr>
              <a:t>that whoever </a:t>
            </a:r>
            <a:br>
              <a:rPr lang="en-US" altLang="en-US" sz="3200" dirty="0" smtClean="0">
                <a:effectLst>
                  <a:outerShdw blurRad="38100" dist="38100" dir="2700000" algn="tl">
                    <a:srgbClr val="000000">
                      <a:alpha val="43137"/>
                    </a:srgbClr>
                  </a:outerShdw>
                </a:effectLst>
                <a:cs typeface="Times New Roman" pitchFamily="18" charset="0"/>
              </a:rPr>
            </a:br>
            <a:r>
              <a:rPr lang="en-US" altLang="en-US" sz="3200" dirty="0" smtClean="0">
                <a:effectLst>
                  <a:outerShdw blurRad="38100" dist="38100" dir="2700000" algn="tl">
                    <a:srgbClr val="000000">
                      <a:alpha val="43137"/>
                    </a:srgbClr>
                  </a:outerShdw>
                </a:effectLst>
                <a:cs typeface="Times New Roman" pitchFamily="18" charset="0"/>
              </a:rPr>
              <a:t>believes in </a:t>
            </a:r>
            <a:br>
              <a:rPr lang="en-US" altLang="en-US" sz="3200" dirty="0" smtClean="0">
                <a:effectLst>
                  <a:outerShdw blurRad="38100" dist="38100" dir="2700000" algn="tl">
                    <a:srgbClr val="000000">
                      <a:alpha val="43137"/>
                    </a:srgbClr>
                  </a:outerShdw>
                </a:effectLst>
                <a:cs typeface="Times New Roman" pitchFamily="18" charset="0"/>
              </a:rPr>
            </a:br>
            <a:r>
              <a:rPr lang="en-US" altLang="en-US" sz="3200" dirty="0" smtClean="0">
                <a:effectLst>
                  <a:outerShdw blurRad="38100" dist="38100" dir="2700000" algn="tl">
                    <a:srgbClr val="000000">
                      <a:alpha val="43137"/>
                    </a:srgbClr>
                  </a:outerShdw>
                </a:effectLst>
                <a:cs typeface="Times New Roman" pitchFamily="18" charset="0"/>
              </a:rPr>
              <a:t>him may have </a:t>
            </a:r>
            <a:br>
              <a:rPr lang="en-US" altLang="en-US" sz="3200" dirty="0" smtClean="0">
                <a:effectLst>
                  <a:outerShdw blurRad="38100" dist="38100" dir="2700000" algn="tl">
                    <a:srgbClr val="000000">
                      <a:alpha val="43137"/>
                    </a:srgbClr>
                  </a:outerShdw>
                </a:effectLst>
                <a:cs typeface="Times New Roman" pitchFamily="18" charset="0"/>
              </a:rPr>
            </a:br>
            <a:r>
              <a:rPr lang="en-US" altLang="en-US" sz="3200" dirty="0" smtClean="0">
                <a:effectLst>
                  <a:outerShdw blurRad="38100" dist="38100" dir="2700000" algn="tl">
                    <a:srgbClr val="000000">
                      <a:alpha val="43137"/>
                    </a:srgbClr>
                  </a:outerShdw>
                </a:effectLst>
                <a:cs typeface="Times New Roman" pitchFamily="18" charset="0"/>
              </a:rPr>
              <a:t>eternal life.”</a:t>
            </a:r>
            <a:br>
              <a:rPr lang="en-US" altLang="en-US" sz="3200" dirty="0" smtClean="0">
                <a:effectLst>
                  <a:outerShdw blurRad="38100" dist="38100" dir="2700000" algn="tl">
                    <a:srgbClr val="000000">
                      <a:alpha val="43137"/>
                    </a:srgbClr>
                  </a:outerShdw>
                </a:effectLst>
                <a:cs typeface="Times New Roman" pitchFamily="18" charset="0"/>
              </a:rPr>
            </a:br>
            <a:r>
              <a:rPr lang="en-US" altLang="en-US" sz="3200" dirty="0" smtClean="0">
                <a:effectLst>
                  <a:outerShdw blurRad="38100" dist="38100" dir="2700000" algn="tl">
                    <a:srgbClr val="000000">
                      <a:alpha val="43137"/>
                    </a:srgbClr>
                  </a:outerShdw>
                </a:effectLst>
                <a:cs typeface="Times New Roman" pitchFamily="18" charset="0"/>
              </a:rPr>
              <a:t>  </a:t>
            </a:r>
            <a:r>
              <a:rPr lang="en-US" altLang="en-US" sz="32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altLang="en-US" sz="3200" dirty="0" smtClean="0">
                <a:solidFill>
                  <a:schemeClr val="tx1"/>
                </a:solidFill>
                <a:effectLst>
                  <a:outerShdw blurRad="38100" dist="38100" dir="2700000" algn="tl">
                    <a:srgbClr val="000000">
                      <a:alpha val="43137"/>
                    </a:srgbClr>
                  </a:outerShdw>
                </a:effectLst>
                <a:cs typeface="Times New Roman" pitchFamily="18" charset="0"/>
              </a:rPr>
              <a:t>John 3:14-15</a:t>
            </a:r>
            <a:r>
              <a:rPr lang="en-US" altLang="en-US" sz="3200" dirty="0" smtClean="0">
                <a:solidFill>
                  <a:schemeClr val="tx1"/>
                </a:solidFill>
              </a:rPr>
              <a:t>                           </a:t>
            </a:r>
            <a:r>
              <a:rPr lang="en-US" altLang="en-US" sz="2400" dirty="0" smtClean="0">
                <a:solidFill>
                  <a:schemeClr val="tx1"/>
                </a:solidFill>
              </a:rPr>
              <a:t/>
            </a:r>
            <a:br>
              <a:rPr lang="en-US" altLang="en-US" sz="2400" dirty="0" smtClean="0">
                <a:solidFill>
                  <a:schemeClr val="tx1"/>
                </a:solidFill>
              </a:rPr>
            </a:br>
            <a:r>
              <a:rPr lang="en-US" altLang="en-US" sz="3200" dirty="0" smtClean="0">
                <a:solidFill>
                  <a:schemeClr val="tx1"/>
                </a:solidFill>
              </a:rPr>
              <a:t/>
            </a:r>
            <a:br>
              <a:rPr lang="en-US" altLang="en-US" sz="3200" dirty="0" smtClean="0">
                <a:solidFill>
                  <a:schemeClr val="tx1"/>
                </a:solidFill>
              </a:rPr>
            </a:br>
            <a:endParaRPr lang="en-US" altLang="en-US" sz="3200" dirty="0" smtClean="0">
              <a:solidFill>
                <a:schemeClr val="tx1"/>
              </a:solidFill>
            </a:endParaRPr>
          </a:p>
        </p:txBody>
      </p:sp>
      <p:sp>
        <p:nvSpPr>
          <p:cNvPr id="4" name="TextBox 3"/>
          <p:cNvSpPr txBox="1"/>
          <p:nvPr/>
        </p:nvSpPr>
        <p:spPr>
          <a:xfrm>
            <a:off x="8686800" y="6324600"/>
            <a:ext cx="569913" cy="369332"/>
          </a:xfrm>
          <a:prstGeom prst="rect">
            <a:avLst/>
          </a:prstGeom>
          <a:noFill/>
        </p:spPr>
        <p:txBody>
          <a:bodyPr wrap="square" rtlCol="0">
            <a:spAutoFit/>
          </a:bodyPr>
          <a:lstStyle/>
          <a:p>
            <a:r>
              <a:rPr lang="en-GB" dirty="0" smtClean="0"/>
              <a:t>14</a:t>
            </a:r>
            <a:endParaRPr lang="en-GB"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pPr>
              <a:defRPr/>
            </a:pPr>
            <a:r>
              <a:rPr lang="en-US" sz="3600" dirty="0" smtClean="0">
                <a:effectLst>
                  <a:outerShdw blurRad="38100" dist="38100" dir="2700000" algn="tl">
                    <a:srgbClr val="000000">
                      <a:alpha val="43137"/>
                    </a:srgbClr>
                  </a:outerShdw>
                </a:effectLst>
                <a:cs typeface="Calibri" pitchFamily="34" charset="0"/>
              </a:rPr>
              <a:t>Scripture Study: Listening to God’s Word </a:t>
            </a:r>
            <a:endParaRPr lang="en-US" sz="3600" dirty="0" smtClean="0">
              <a:effectLst>
                <a:outerShdw blurRad="38100" dist="38100" dir="2700000" algn="tl">
                  <a:srgbClr val="000000">
                    <a:alpha val="43137"/>
                  </a:srgbClr>
                </a:outerShdw>
              </a:effectLst>
              <a:ea typeface="Calibri" pitchFamily="34" charset="0"/>
              <a:cs typeface="Times New Roman" pitchFamily="18" charset="0"/>
            </a:endParaRPr>
          </a:p>
        </p:txBody>
      </p:sp>
      <p:sp>
        <p:nvSpPr>
          <p:cNvPr id="10" name="Rectangle 9"/>
          <p:cNvSpPr/>
          <p:nvPr/>
        </p:nvSpPr>
        <p:spPr>
          <a:xfrm>
            <a:off x="0" y="0"/>
            <a:ext cx="9144000" cy="68580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Title 1"/>
          <p:cNvSpPr txBox="1">
            <a:spLocks/>
          </p:cNvSpPr>
          <p:nvPr/>
        </p:nvSpPr>
        <p:spPr bwMode="auto">
          <a:xfrm>
            <a:off x="285750" y="0"/>
            <a:ext cx="8572500" cy="6705600"/>
          </a:xfrm>
          <a:prstGeom prst="rect">
            <a:avLst/>
          </a:prstGeom>
          <a:noFill/>
          <a:ln>
            <a:noFill/>
          </a:ln>
          <a:extLst/>
        </p:spPr>
        <p:txBody>
          <a:bodyPr anchor="ctr"/>
          <a:lstStyle/>
          <a:p>
            <a:pPr>
              <a:defRPr/>
            </a:pPr>
            <a:endParaRPr lang="en-US" dirty="0">
              <a:latin typeface="+mn-lt"/>
              <a:cs typeface="Times New Roman" pitchFamily="18" charset="0"/>
            </a:endParaRPr>
          </a:p>
          <a:p>
            <a:pPr>
              <a:defRPr/>
            </a:pPr>
            <a:r>
              <a:rPr lang="en-US" sz="2800" dirty="0">
                <a:latin typeface="+mn-lt"/>
                <a:cs typeface="Times New Roman" pitchFamily="18" charset="0"/>
              </a:rPr>
              <a:t>“How precious the gift of the cross, how splendid to contemplate! In the cross there is no mingling of good and evil, as in the tree of paradise: it is wholly beautiful to behold and good to taste. The fruit of this tree is not death but life, not darkness but light. This tree does not cast us out of paradise, but opens the way for our return</a:t>
            </a:r>
            <a:r>
              <a:rPr lang="en-US" sz="2800" dirty="0" smtClean="0">
                <a:latin typeface="+mn-lt"/>
                <a:cs typeface="Times New Roman" pitchFamily="18" charset="0"/>
              </a:rPr>
              <a:t>… </a:t>
            </a:r>
          </a:p>
          <a:p>
            <a:pPr>
              <a:defRPr/>
            </a:pPr>
            <a:r>
              <a:rPr lang="en-US" sz="2800" dirty="0" smtClean="0">
                <a:latin typeface="+mn-lt"/>
                <a:cs typeface="Times New Roman" pitchFamily="18" charset="0"/>
              </a:rPr>
              <a:t>By </a:t>
            </a:r>
            <a:r>
              <a:rPr lang="en-US" sz="2800" dirty="0">
                <a:latin typeface="+mn-lt"/>
                <a:cs typeface="Times New Roman" pitchFamily="18" charset="0"/>
              </a:rPr>
              <a:t>the cross death was slain and Adam was restored to life. The cross is the glory of all the apostles, the crown of the martyrs, the sanctification of the saints. By the cross we put on Christ and cast aside our former self. By the cross we, the sheep of Christ, have been gathered into one flock, destined for the sheepfold of heaven.” </a:t>
            </a:r>
          </a:p>
          <a:p>
            <a:pPr algn="ctr">
              <a:defRPr/>
            </a:pPr>
            <a:r>
              <a:rPr lang="en-US" sz="3200" dirty="0">
                <a:latin typeface="+mn-lt"/>
                <a:cs typeface="Times New Roman" pitchFamily="18" charset="0"/>
              </a:rPr>
              <a:t> </a:t>
            </a:r>
            <a:r>
              <a:rPr lang="en-US" sz="2800" dirty="0">
                <a:latin typeface="+mn-lt"/>
                <a:cs typeface="Times New Roman" pitchFamily="18" charset="0"/>
              </a:rPr>
              <a:t>– Theodore the </a:t>
            </a:r>
            <a:r>
              <a:rPr lang="en-US" sz="2800" dirty="0" err="1">
                <a:latin typeface="+mn-lt"/>
                <a:cs typeface="Times New Roman" pitchFamily="18" charset="0"/>
              </a:rPr>
              <a:t>Studite</a:t>
            </a:r>
            <a:r>
              <a:rPr lang="en-US" sz="2800" dirty="0">
                <a:latin typeface="+mn-lt"/>
                <a:cs typeface="Times New Roman" pitchFamily="18" charset="0"/>
              </a:rPr>
              <a:t> (759–826 AD)</a:t>
            </a:r>
            <a:endParaRPr lang="en-US" sz="4000" dirty="0">
              <a:effectLst>
                <a:outerShdw blurRad="38100" dist="38100" dir="2700000" algn="tl">
                  <a:srgbClr val="000000">
                    <a:alpha val="43137"/>
                  </a:srgbClr>
                </a:outerShdw>
              </a:effectLst>
              <a:latin typeface="+mj-lt"/>
              <a:ea typeface="Calibri" pitchFamily="34" charset="0"/>
              <a:cs typeface="Times New Roman" pitchFamily="18" charset="0"/>
            </a:endParaRPr>
          </a:p>
        </p:txBody>
      </p:sp>
      <p:sp>
        <p:nvSpPr>
          <p:cNvPr id="5" name="TextBox 4"/>
          <p:cNvSpPr txBox="1"/>
          <p:nvPr/>
        </p:nvSpPr>
        <p:spPr>
          <a:xfrm>
            <a:off x="8686800" y="6324600"/>
            <a:ext cx="569913" cy="369332"/>
          </a:xfrm>
          <a:prstGeom prst="rect">
            <a:avLst/>
          </a:prstGeom>
          <a:noFill/>
        </p:spPr>
        <p:txBody>
          <a:bodyPr wrap="square" rtlCol="0">
            <a:spAutoFit/>
          </a:bodyPr>
          <a:lstStyle/>
          <a:p>
            <a:r>
              <a:rPr lang="en-GB" dirty="0" smtClean="0"/>
              <a:t>15</a:t>
            </a:r>
            <a:endParaRPr lang="en-GB"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pPr>
              <a:defRPr/>
            </a:pPr>
            <a:r>
              <a:rPr lang="en-US" sz="3600" dirty="0" smtClean="0">
                <a:effectLst>
                  <a:outerShdw blurRad="38100" dist="38100" dir="2700000" algn="tl">
                    <a:srgbClr val="000000">
                      <a:alpha val="43137"/>
                    </a:srgbClr>
                  </a:outerShdw>
                </a:effectLst>
                <a:cs typeface="Calibri" pitchFamily="34" charset="0"/>
              </a:rPr>
              <a:t>Scripture Study: Listening to God’s Word </a:t>
            </a:r>
            <a:endParaRPr lang="en-US" sz="3600" dirty="0" smtClean="0">
              <a:effectLst>
                <a:outerShdw blurRad="38100" dist="38100" dir="2700000" algn="tl">
                  <a:srgbClr val="000000">
                    <a:alpha val="43137"/>
                  </a:srgbClr>
                </a:outerShdw>
              </a:effectLst>
              <a:ea typeface="Calibri" pitchFamily="34" charset="0"/>
              <a:cs typeface="Times New Roman" pitchFamily="18" charset="0"/>
            </a:endParaRPr>
          </a:p>
        </p:txBody>
      </p:sp>
      <p:sp>
        <p:nvSpPr>
          <p:cNvPr id="10" name="Rectangle 9"/>
          <p:cNvSpPr/>
          <p:nvPr/>
        </p:nvSpPr>
        <p:spPr>
          <a:xfrm>
            <a:off x="0" y="0"/>
            <a:ext cx="9144000" cy="68580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Title 1"/>
          <p:cNvSpPr txBox="1">
            <a:spLocks/>
          </p:cNvSpPr>
          <p:nvPr/>
        </p:nvSpPr>
        <p:spPr bwMode="auto">
          <a:xfrm>
            <a:off x="285750" y="228600"/>
            <a:ext cx="8572500" cy="6553200"/>
          </a:xfrm>
          <a:prstGeom prst="rect">
            <a:avLst/>
          </a:prstGeom>
          <a:noFill/>
          <a:ln>
            <a:noFill/>
          </a:ln>
          <a:extLst/>
        </p:spPr>
        <p:txBody>
          <a:bodyPr anchor="ctr"/>
          <a:lstStyle/>
          <a:p>
            <a:pPr algn="ctr">
              <a:defRPr/>
            </a:pPr>
            <a:r>
              <a:rPr lang="en-GB" sz="3200" dirty="0" smtClean="0"/>
              <a:t>The </a:t>
            </a:r>
            <a:r>
              <a:rPr lang="en-GB" sz="3200" dirty="0"/>
              <a:t>Holy Spirit will give us a disciple’s ear </a:t>
            </a:r>
            <a:endParaRPr lang="en-GB" sz="3200" dirty="0" smtClean="0"/>
          </a:p>
          <a:p>
            <a:pPr algn="ctr">
              <a:defRPr/>
            </a:pPr>
            <a:r>
              <a:rPr lang="en-GB" sz="3200" dirty="0" smtClean="0"/>
              <a:t>if </a:t>
            </a:r>
            <a:r>
              <a:rPr lang="en-GB" sz="3200" dirty="0"/>
              <a:t>we are ready to listen and eager to </a:t>
            </a:r>
            <a:r>
              <a:rPr lang="en-GB" sz="3200" dirty="0" smtClean="0"/>
              <a:t>learn </a:t>
            </a:r>
          </a:p>
          <a:p>
            <a:pPr>
              <a:defRPr/>
            </a:pPr>
            <a:endParaRPr lang="en-GB" sz="3200" dirty="0" smtClean="0"/>
          </a:p>
          <a:p>
            <a:pPr>
              <a:defRPr/>
            </a:pPr>
            <a:endParaRPr lang="en-GB" sz="3200" dirty="0" smtClean="0"/>
          </a:p>
          <a:p>
            <a:pPr>
              <a:defRPr/>
            </a:pPr>
            <a:endParaRPr lang="en-GB" sz="3200" dirty="0" smtClean="0"/>
          </a:p>
          <a:p>
            <a:pPr>
              <a:defRPr/>
            </a:pPr>
            <a:endParaRPr lang="en-GB" sz="3200" dirty="0"/>
          </a:p>
          <a:p>
            <a:pPr>
              <a:defRPr/>
            </a:pPr>
            <a:endParaRPr lang="en-GB" sz="3200" dirty="0" smtClean="0"/>
          </a:p>
          <a:p>
            <a:pPr>
              <a:defRPr/>
            </a:pPr>
            <a:endParaRPr lang="en-GB" sz="3200" dirty="0" smtClean="0"/>
          </a:p>
          <a:p>
            <a:pPr>
              <a:defRPr/>
            </a:pPr>
            <a:r>
              <a:rPr lang="en-GB" sz="3200" dirty="0" smtClean="0"/>
              <a:t>“</a:t>
            </a:r>
            <a:r>
              <a:rPr lang="en-GB" sz="3200" dirty="0"/>
              <a:t>Morning by morning he wakens my ear to hear as those who are taught. The Lord God has opened my ear, and I was not rebellious” </a:t>
            </a:r>
            <a:endParaRPr lang="en-GB" sz="3200" dirty="0" smtClean="0"/>
          </a:p>
          <a:p>
            <a:pPr algn="r">
              <a:defRPr/>
            </a:pPr>
            <a:r>
              <a:rPr lang="en-GB" sz="3200" dirty="0" smtClean="0"/>
              <a:t>- Isaiah 50:4-5</a:t>
            </a:r>
            <a:endParaRPr lang="en-GB" sz="3200" dirty="0"/>
          </a:p>
          <a:p>
            <a:pPr algn="ctr">
              <a:defRPr/>
            </a:pPr>
            <a:endParaRPr lang="en-US" sz="4000" dirty="0">
              <a:effectLst>
                <a:outerShdw blurRad="38100" dist="38100" dir="2700000" algn="tl">
                  <a:srgbClr val="000000">
                    <a:alpha val="43137"/>
                  </a:srgbClr>
                </a:outerShdw>
              </a:effectLst>
              <a:latin typeface="+mj-lt"/>
              <a:ea typeface="Calibri" pitchFamily="34" charset="0"/>
              <a:cs typeface="Times New Roman" pitchFamily="18" charset="0"/>
            </a:endParaRPr>
          </a:p>
        </p:txBody>
      </p:sp>
      <p:sp>
        <p:nvSpPr>
          <p:cNvPr id="5" name="TextBox 4"/>
          <p:cNvSpPr txBox="1"/>
          <p:nvPr/>
        </p:nvSpPr>
        <p:spPr>
          <a:xfrm>
            <a:off x="8686800" y="6324600"/>
            <a:ext cx="569913" cy="369332"/>
          </a:xfrm>
          <a:prstGeom prst="rect">
            <a:avLst/>
          </a:prstGeom>
          <a:noFill/>
        </p:spPr>
        <p:txBody>
          <a:bodyPr wrap="square" rtlCol="0">
            <a:spAutoFit/>
          </a:bodyPr>
          <a:lstStyle/>
          <a:p>
            <a:r>
              <a:rPr lang="en-GB" dirty="0" smtClean="0"/>
              <a:t>16</a:t>
            </a:r>
            <a:endParaRPr lang="en-GB" dirty="0"/>
          </a:p>
        </p:txBody>
      </p:sp>
      <p:pic>
        <p:nvPicPr>
          <p:cNvPr id="1026" name="Picture 2" descr="C:\Documents and Settings\User\My Documents\Online-Bible-Study-Course\hearing05sm.jpg"/>
          <p:cNvPicPr>
            <a:picLocks noChangeAspect="1" noChangeArrowheads="1"/>
          </p:cNvPicPr>
          <p:nvPr/>
        </p:nvPicPr>
        <p:blipFill>
          <a:blip r:embed="rId2" cstate="print"/>
          <a:srcRect/>
          <a:stretch>
            <a:fillRect/>
          </a:stretch>
        </p:blipFill>
        <p:spPr bwMode="auto">
          <a:xfrm>
            <a:off x="2134598" y="1447800"/>
            <a:ext cx="4342402" cy="2486025"/>
          </a:xfrm>
          <a:prstGeom prst="rect">
            <a:avLst/>
          </a:prstGeom>
          <a:noFill/>
        </p:spPr>
      </p:pic>
    </p:spTree>
    <p:extLst>
      <p:ext uri="{BB962C8B-B14F-4D97-AF65-F5344CB8AC3E}">
        <p14:creationId xmlns="" xmlns:p14="http://schemas.microsoft.com/office/powerpoint/2010/main" val="23119910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r>
              <a:rPr lang="en-US" sz="3600" dirty="0" smtClean="0">
                <a:effectLst>
                  <a:outerShdw blurRad="38100" dist="38100" dir="2700000" algn="tl">
                    <a:srgbClr val="000000">
                      <a:alpha val="43137"/>
                    </a:srgbClr>
                  </a:outerShdw>
                </a:effectLst>
                <a:cs typeface="Calibri" pitchFamily="34" charset="0"/>
              </a:rPr>
              <a:t>Scripture Study: Listening to God’s Word </a:t>
            </a:r>
            <a:endParaRPr lang="en-US" sz="3600" dirty="0" smtClean="0">
              <a:effectLst>
                <a:outerShdw blurRad="38100" dist="38100" dir="2700000" algn="tl">
                  <a:srgbClr val="000000">
                    <a:alpha val="43137"/>
                  </a:srgbClr>
                </a:outerShdw>
              </a:effectLst>
              <a:ea typeface="Calibri" pitchFamily="34" charset="0"/>
              <a:cs typeface="Times New Roman" pitchFamily="18" charset="0"/>
            </a:endParaRPr>
          </a:p>
        </p:txBody>
      </p:sp>
      <p:sp>
        <p:nvSpPr>
          <p:cNvPr id="10" name="Rectangle 9"/>
          <p:cNvSpPr/>
          <p:nvPr/>
        </p:nvSpPr>
        <p:spPr>
          <a:xfrm>
            <a:off x="0" y="0"/>
            <a:ext cx="9144000" cy="68580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txBox="1">
            <a:spLocks/>
          </p:cNvSpPr>
          <p:nvPr/>
        </p:nvSpPr>
        <p:spPr bwMode="auto">
          <a:xfrm>
            <a:off x="395536" y="0"/>
            <a:ext cx="8424936" cy="525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Calibri" pitchFamily="34" charset="0"/>
              </a:rPr>
              <a:t>Credits for </a:t>
            </a:r>
            <a:r>
              <a:rPr kumimoji="0" lang="en-US" sz="2400" b="0" i="0" u="none" strike="noStrike" kern="1200" cap="none" spc="0" normalizeH="0" baseline="0" noProof="0" dirty="0" err="1" smtClean="0">
                <a:ln>
                  <a:noFill/>
                </a:ln>
                <a:solidFill>
                  <a:schemeClr val="tx1"/>
                </a:solidFill>
                <a:effectLst>
                  <a:outerShdw blurRad="38100" dist="38100" dir="2700000" algn="tl">
                    <a:srgbClr val="000000">
                      <a:alpha val="43137"/>
                    </a:srgbClr>
                  </a:outerShdw>
                </a:effectLst>
                <a:uLnTx/>
                <a:uFillTx/>
                <a:latin typeface="+mj-lt"/>
                <a:ea typeface="+mj-ea"/>
                <a:cs typeface="Calibri" pitchFamily="34" charset="0"/>
              </a:rPr>
              <a:t>Kairos</a:t>
            </a:r>
            <a:r>
              <a:rPr kumimoji="0" lang="en-US" sz="2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Calibri" pitchFamily="34" charset="0"/>
              </a:rPr>
              <a:t> Scripture Study Course</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en-GB" sz="2400" dirty="0" smtClean="0">
              <a:effectLst>
                <a:outerShdw blurRad="38100" dist="38100" dir="2700000" algn="tl">
                  <a:srgbClr val="000000">
                    <a:alpha val="43137"/>
                  </a:srgbClr>
                </a:outerShdw>
              </a:effectLst>
              <a:latin typeface="+mj-lt"/>
              <a:ea typeface="+mj-ea"/>
              <a:cs typeface="Calibri" pitchFamily="34" charset="0"/>
            </a:endParaRPr>
          </a:p>
          <a:p>
            <a:pPr marL="457200" marR="0" lvl="0" indent="-457200" defTabSz="914400" rtl="0" eaLnBrk="1" fontAlgn="base" latinLnBrk="0" hangingPunct="1">
              <a:lnSpc>
                <a:spcPct val="100000"/>
              </a:lnSpc>
              <a:spcBef>
                <a:spcPct val="0"/>
              </a:spcBef>
              <a:spcAft>
                <a:spcPct val="0"/>
              </a:spcAft>
              <a:buClrTx/>
              <a:buSzTx/>
              <a:buFont typeface="+mj-lt"/>
              <a:buAutoNum type="arabicPeriod"/>
              <a:tabLst/>
              <a:defRPr/>
            </a:pPr>
            <a:r>
              <a:rPr kumimoji="0" lang="en-GB" sz="2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Calibri" pitchFamily="34" charset="0"/>
              </a:rPr>
              <a:t>Illustrations by Kevin </a:t>
            </a:r>
            <a:r>
              <a:rPr kumimoji="0" lang="en-GB" sz="2400" b="0" i="0" u="none" strike="noStrike" kern="1200" cap="none" spc="0" normalizeH="0" baseline="0" noProof="0" dirty="0" err="1" smtClean="0">
                <a:ln>
                  <a:noFill/>
                </a:ln>
                <a:solidFill>
                  <a:schemeClr val="tx1"/>
                </a:solidFill>
                <a:effectLst>
                  <a:outerShdw blurRad="38100" dist="38100" dir="2700000" algn="tl">
                    <a:srgbClr val="000000">
                      <a:alpha val="43137"/>
                    </a:srgbClr>
                  </a:outerShdw>
                </a:effectLst>
                <a:uLnTx/>
                <a:uFillTx/>
                <a:latin typeface="+mj-lt"/>
                <a:ea typeface="+mj-ea"/>
                <a:cs typeface="Calibri" pitchFamily="34" charset="0"/>
              </a:rPr>
              <a:t>Carden</a:t>
            </a:r>
            <a:r>
              <a:rPr kumimoji="0" lang="en-GB" sz="2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Calibri" pitchFamily="34" charset="0"/>
              </a:rPr>
              <a:t>, slides 1, </a:t>
            </a:r>
            <a:r>
              <a:rPr kumimoji="0" lang="en-GB" sz="2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Calibri" pitchFamily="34" charset="0"/>
              </a:rPr>
              <a:t>4</a:t>
            </a:r>
            <a:endParaRPr kumimoji="0" lang="en-GB" sz="2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Calibri" pitchFamily="34" charset="0"/>
            </a:endParaRPr>
          </a:p>
          <a:p>
            <a:pPr marL="457200" marR="0" lvl="0" indent="-457200" defTabSz="914400" rtl="0" eaLnBrk="1" fontAlgn="base" latinLnBrk="0" hangingPunct="1">
              <a:lnSpc>
                <a:spcPct val="100000"/>
              </a:lnSpc>
              <a:spcBef>
                <a:spcPct val="0"/>
              </a:spcBef>
              <a:spcAft>
                <a:spcPct val="0"/>
              </a:spcAft>
              <a:buClrTx/>
              <a:buSzTx/>
              <a:buFont typeface="+mj-lt"/>
              <a:buAutoNum type="arabicPeriod"/>
              <a:tabLst/>
              <a:defRPr/>
            </a:pPr>
            <a:r>
              <a:rPr lang="en-GB" sz="2400" dirty="0" smtClean="0">
                <a:effectLst>
                  <a:outerShdw blurRad="38100" dist="38100" dir="2700000" algn="tl">
                    <a:srgbClr val="000000">
                      <a:alpha val="43137"/>
                    </a:srgbClr>
                  </a:outerShdw>
                </a:effectLst>
                <a:latin typeface="+mj-lt"/>
                <a:ea typeface="+mj-ea"/>
                <a:cs typeface="Calibri" pitchFamily="34" charset="0"/>
              </a:rPr>
              <a:t>Illustration by  James </a:t>
            </a:r>
            <a:r>
              <a:rPr lang="en-GB" sz="2400" dirty="0" err="1" smtClean="0">
                <a:effectLst>
                  <a:outerShdw blurRad="38100" dist="38100" dir="2700000" algn="tl">
                    <a:srgbClr val="000000">
                      <a:alpha val="43137"/>
                    </a:srgbClr>
                  </a:outerShdw>
                </a:effectLst>
                <a:latin typeface="+mj-lt"/>
                <a:ea typeface="+mj-ea"/>
                <a:cs typeface="Calibri" pitchFamily="34" charset="0"/>
              </a:rPr>
              <a:t>Tissot</a:t>
            </a:r>
            <a:r>
              <a:rPr lang="en-GB" sz="2400" dirty="0" smtClean="0">
                <a:effectLst>
                  <a:outerShdw blurRad="38100" dist="38100" dir="2700000" algn="tl">
                    <a:srgbClr val="000000">
                      <a:alpha val="43137"/>
                    </a:srgbClr>
                  </a:outerShdw>
                </a:effectLst>
                <a:latin typeface="+mj-lt"/>
                <a:ea typeface="+mj-ea"/>
                <a:cs typeface="Calibri" pitchFamily="34" charset="0"/>
              </a:rPr>
              <a:t>, slide 12</a:t>
            </a:r>
            <a:endParaRPr kumimoji="0" lang="en-GB" sz="2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Calibri" pitchFamily="34" charset="0"/>
            </a:endParaRPr>
          </a:p>
          <a:p>
            <a:pPr marL="457200" marR="0" lvl="0" indent="-457200" defTabSz="914400" rtl="0" eaLnBrk="1" fontAlgn="base" latinLnBrk="0" hangingPunct="1">
              <a:lnSpc>
                <a:spcPct val="100000"/>
              </a:lnSpc>
              <a:spcBef>
                <a:spcPct val="0"/>
              </a:spcBef>
              <a:spcAft>
                <a:spcPct val="0"/>
              </a:spcAft>
              <a:buClrTx/>
              <a:buSzTx/>
              <a:buFont typeface="+mj-lt"/>
              <a:buAutoNum type="arabicPeriod"/>
              <a:tabLst/>
              <a:defRPr/>
            </a:pPr>
            <a:r>
              <a:rPr lang="en-GB" sz="2400" dirty="0" smtClean="0">
                <a:effectLst>
                  <a:outerShdw blurRad="38100" dist="38100" dir="2700000" algn="tl">
                    <a:srgbClr val="000000">
                      <a:alpha val="43137"/>
                    </a:srgbClr>
                  </a:outerShdw>
                </a:effectLst>
                <a:latin typeface="+mj-lt"/>
                <a:ea typeface="+mj-ea"/>
                <a:cs typeface="Calibri" pitchFamily="34" charset="0"/>
              </a:rPr>
              <a:t>Slides </a:t>
            </a:r>
            <a:r>
              <a:rPr lang="en-GB" sz="2400" dirty="0" smtClean="0">
                <a:effectLst>
                  <a:outerShdw blurRad="38100" dist="38100" dir="2700000" algn="tl">
                    <a:srgbClr val="000000">
                      <a:alpha val="43137"/>
                    </a:srgbClr>
                  </a:outerShdw>
                </a:effectLst>
                <a:latin typeface="+mj-lt"/>
                <a:ea typeface="+mj-ea"/>
                <a:cs typeface="Calibri" pitchFamily="34" charset="0"/>
              </a:rPr>
              <a:t>edited by Don </a:t>
            </a:r>
            <a:r>
              <a:rPr lang="en-GB" sz="2400" dirty="0" err="1" smtClean="0">
                <a:effectLst>
                  <a:outerShdw blurRad="38100" dist="38100" dir="2700000" algn="tl">
                    <a:srgbClr val="000000">
                      <a:alpha val="43137"/>
                    </a:srgbClr>
                  </a:outerShdw>
                </a:effectLst>
                <a:latin typeface="+mj-lt"/>
                <a:ea typeface="+mj-ea"/>
                <a:cs typeface="Calibri" pitchFamily="34" charset="0"/>
              </a:rPr>
              <a:t>Schwager</a:t>
            </a:r>
            <a:endParaRPr kumimoji="0" lang="en-US" sz="2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lang="en-GB" sz="2400" dirty="0" smtClean="0">
              <a:effectLst>
                <a:outerShdw blurRad="38100" dist="38100" dir="2700000" algn="tl">
                  <a:srgbClr val="000000">
                    <a:alpha val="43137"/>
                  </a:srgbClr>
                </a:outerShdw>
              </a:effectLst>
              <a:latin typeface="+mj-lt"/>
              <a:ea typeface="+mj-ea"/>
              <a:cs typeface="Times New Roman" pitchFamily="18"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Calibri" pitchFamily="34" charset="0"/>
              <a:cs typeface="Times New Roman" pitchFamily="18" charset="0"/>
            </a:endParaRPr>
          </a:p>
        </p:txBody>
      </p:sp>
      <p:sp>
        <p:nvSpPr>
          <p:cNvPr id="5" name="TextBox 4"/>
          <p:cNvSpPr txBox="1"/>
          <p:nvPr/>
        </p:nvSpPr>
        <p:spPr>
          <a:xfrm>
            <a:off x="8686800" y="6324600"/>
            <a:ext cx="569913" cy="369332"/>
          </a:xfrm>
          <a:prstGeom prst="rect">
            <a:avLst/>
          </a:prstGeom>
          <a:noFill/>
        </p:spPr>
        <p:txBody>
          <a:bodyPr wrap="square" rtlCol="0">
            <a:spAutoFit/>
          </a:bodyPr>
          <a:lstStyle/>
          <a:p>
            <a:r>
              <a:rPr lang="en-GB" dirty="0" smtClean="0"/>
              <a:t>17</a:t>
            </a:r>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pPr>
              <a:defRPr/>
            </a:pPr>
            <a:r>
              <a:rPr lang="en-US" sz="3600" dirty="0" smtClean="0">
                <a:effectLst>
                  <a:outerShdw blurRad="38100" dist="38100" dir="2700000" algn="tl">
                    <a:srgbClr val="000000">
                      <a:alpha val="43137"/>
                    </a:srgbClr>
                  </a:outerShdw>
                </a:effectLst>
                <a:cs typeface="Calibri" pitchFamily="34" charset="0"/>
              </a:rPr>
              <a:t>Scripture Study: Listening to God’s Word </a:t>
            </a:r>
            <a:endParaRPr lang="en-US" sz="3600" dirty="0" smtClean="0">
              <a:effectLst>
                <a:outerShdw blurRad="38100" dist="38100" dir="2700000" algn="tl">
                  <a:srgbClr val="000000">
                    <a:alpha val="43137"/>
                  </a:srgbClr>
                </a:outerShdw>
              </a:effectLst>
              <a:ea typeface="Calibri" pitchFamily="34" charset="0"/>
              <a:cs typeface="Times New Roman" pitchFamily="18" charset="0"/>
            </a:endParaRPr>
          </a:p>
        </p:txBody>
      </p:sp>
      <p:sp>
        <p:nvSpPr>
          <p:cNvPr id="10" name="Rectangle 9"/>
          <p:cNvSpPr/>
          <p:nvPr/>
        </p:nvSpPr>
        <p:spPr>
          <a:xfrm>
            <a:off x="0" y="0"/>
            <a:ext cx="9144000" cy="68580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Title 1"/>
          <p:cNvSpPr txBox="1">
            <a:spLocks/>
          </p:cNvSpPr>
          <p:nvPr/>
        </p:nvSpPr>
        <p:spPr bwMode="auto">
          <a:xfrm>
            <a:off x="371475" y="314325"/>
            <a:ext cx="8543925" cy="6543675"/>
          </a:xfrm>
          <a:prstGeom prst="rect">
            <a:avLst/>
          </a:prstGeom>
          <a:noFill/>
          <a:ln>
            <a:noFill/>
          </a:ln>
          <a:extLst/>
        </p:spPr>
        <p:txBody>
          <a:bodyPr anchor="ctr"/>
          <a:lstStyle/>
          <a:p>
            <a:pPr algn="ctr">
              <a:defRPr/>
            </a:pPr>
            <a:endParaRPr lang="en-US" sz="3200" b="1" dirty="0"/>
          </a:p>
          <a:p>
            <a:pPr algn="ctr">
              <a:defRPr/>
            </a:pPr>
            <a:endParaRPr lang="en-US" sz="3200" b="1" dirty="0"/>
          </a:p>
          <a:p>
            <a:pPr algn="ctr">
              <a:defRPr/>
            </a:pPr>
            <a:r>
              <a:rPr lang="en-US" sz="3600" dirty="0" smtClean="0"/>
              <a:t>The New </a:t>
            </a:r>
            <a:r>
              <a:rPr lang="en-US" sz="3600" i="1" dirty="0"/>
              <a:t>hidden</a:t>
            </a:r>
            <a:r>
              <a:rPr lang="en-US" sz="3600" dirty="0"/>
              <a:t> in the Old </a:t>
            </a:r>
            <a:r>
              <a:rPr lang="en-US" sz="3600" dirty="0" smtClean="0"/>
              <a:t>and</a:t>
            </a:r>
          </a:p>
          <a:p>
            <a:pPr algn="ctr">
              <a:defRPr/>
            </a:pPr>
            <a:r>
              <a:rPr lang="en-US" sz="3600" dirty="0" smtClean="0"/>
              <a:t>the Old </a:t>
            </a:r>
            <a:r>
              <a:rPr lang="en-US" sz="3600" i="1" dirty="0"/>
              <a:t>unveiled</a:t>
            </a:r>
            <a:r>
              <a:rPr lang="en-US" sz="3600" dirty="0"/>
              <a:t> in the New</a:t>
            </a:r>
            <a:r>
              <a:rPr lang="en-US" sz="4400" dirty="0"/>
              <a:t> </a:t>
            </a:r>
            <a:endParaRPr lang="en-US" sz="4400" dirty="0">
              <a:effectLst>
                <a:outerShdw blurRad="38100" dist="38100" dir="2700000" algn="tl">
                  <a:srgbClr val="000000">
                    <a:alpha val="43137"/>
                  </a:srgbClr>
                </a:outerShdw>
              </a:effectLst>
              <a:latin typeface="+mn-lt"/>
              <a:ea typeface="+mj-ea"/>
              <a:cs typeface="Times New Roman" pitchFamily="18" charset="0"/>
            </a:endParaRPr>
          </a:p>
          <a:p>
            <a:pPr>
              <a:defRPr/>
            </a:pPr>
            <a:endParaRPr lang="en-GB" sz="3200" dirty="0">
              <a:effectLst>
                <a:outerShdw blurRad="38100" dist="38100" dir="2700000" algn="tl">
                  <a:srgbClr val="000000">
                    <a:alpha val="43137"/>
                  </a:srgbClr>
                </a:outerShdw>
              </a:effectLst>
              <a:latin typeface="+mn-lt"/>
              <a:ea typeface="+mj-ea"/>
              <a:cs typeface="Times New Roman" pitchFamily="18" charset="0"/>
            </a:endParaRPr>
          </a:p>
          <a:p>
            <a:pPr>
              <a:defRPr/>
            </a:pPr>
            <a:r>
              <a:rPr lang="en-US" sz="2800" dirty="0">
                <a:latin typeface="+mn-lt"/>
                <a:cs typeface="Times New Roman" pitchFamily="18" charset="0"/>
              </a:rPr>
              <a:t>A very common expression, dating back to </a:t>
            </a:r>
            <a:endParaRPr lang="en-US" sz="2800" dirty="0" smtClean="0">
              <a:latin typeface="+mn-lt"/>
              <a:cs typeface="Times New Roman" pitchFamily="18" charset="0"/>
            </a:endParaRPr>
          </a:p>
          <a:p>
            <a:pPr>
              <a:defRPr/>
            </a:pPr>
            <a:r>
              <a:rPr lang="en-US" sz="2800" dirty="0" smtClean="0">
                <a:latin typeface="+mn-lt"/>
                <a:cs typeface="Times New Roman" pitchFamily="18" charset="0"/>
              </a:rPr>
              <a:t>the </a:t>
            </a:r>
            <a:r>
              <a:rPr lang="en-US" sz="2800" dirty="0">
                <a:latin typeface="+mn-lt"/>
                <a:cs typeface="Times New Roman" pitchFamily="18" charset="0"/>
              </a:rPr>
              <a:t>early beginnings of the </a:t>
            </a:r>
            <a:r>
              <a:rPr lang="en-US" sz="2800" dirty="0" smtClean="0">
                <a:latin typeface="+mn-lt"/>
                <a:cs typeface="Times New Roman" pitchFamily="18" charset="0"/>
              </a:rPr>
              <a:t>Church</a:t>
            </a:r>
            <a:r>
              <a:rPr lang="en-US" sz="2800" dirty="0">
                <a:latin typeface="+mn-lt"/>
                <a:cs typeface="Times New Roman" pitchFamily="18" charset="0"/>
              </a:rPr>
              <a:t>, states that the New Testament lies hidden in the Old and the Old Testament is unveiled in the New – the two shed light on each other</a:t>
            </a:r>
            <a:r>
              <a:rPr lang="en-US" sz="2800" dirty="0" smtClean="0">
                <a:latin typeface="+mn-lt"/>
                <a:cs typeface="Times New Roman" pitchFamily="18" charset="0"/>
              </a:rPr>
              <a:t>.</a:t>
            </a:r>
          </a:p>
          <a:p>
            <a:pPr>
              <a:defRPr/>
            </a:pPr>
            <a:endParaRPr lang="en-US" sz="2800" dirty="0">
              <a:latin typeface="+mn-lt"/>
              <a:cs typeface="Times New Roman" pitchFamily="18" charset="0"/>
            </a:endParaRPr>
          </a:p>
          <a:p>
            <a:pPr>
              <a:defRPr/>
            </a:pPr>
            <a:r>
              <a:rPr lang="en-US" sz="2800" dirty="0">
                <a:latin typeface="+mn-lt"/>
                <a:cs typeface="Times New Roman" pitchFamily="18" charset="0"/>
              </a:rPr>
              <a:t>The Old Testament prepared the way for the coming of the Messiah, the Lord Jesus Christ who came not only to redeem the people of Israel but the whole world as well.</a:t>
            </a:r>
            <a:r>
              <a:rPr lang="en-US" sz="2800" dirty="0">
                <a:latin typeface="Times New Roman" pitchFamily="18" charset="0"/>
                <a:cs typeface="Times New Roman" pitchFamily="18" charset="0"/>
              </a:rPr>
              <a:t> </a:t>
            </a:r>
            <a:endParaRPr lang="en-GB" sz="2800" dirty="0">
              <a:effectLst>
                <a:outerShdw blurRad="38100" dist="38100" dir="2700000" algn="tl">
                  <a:srgbClr val="000000">
                    <a:alpha val="43137"/>
                  </a:srgbClr>
                </a:outerShdw>
              </a:effectLst>
              <a:latin typeface="+mn-lt"/>
              <a:ea typeface="+mj-ea"/>
              <a:cs typeface="Times New Roman" pitchFamily="18" charset="0"/>
            </a:endParaRPr>
          </a:p>
          <a:p>
            <a:pPr algn="ctr">
              <a:defRPr/>
            </a:pPr>
            <a:endParaRPr lang="en-GB" sz="4000" dirty="0">
              <a:effectLst>
                <a:outerShdw blurRad="38100" dist="38100" dir="2700000" algn="tl">
                  <a:srgbClr val="000000">
                    <a:alpha val="43137"/>
                  </a:srgbClr>
                </a:outerShdw>
              </a:effectLst>
              <a:latin typeface="+mj-lt"/>
              <a:ea typeface="+mj-ea"/>
              <a:cs typeface="Times New Roman" pitchFamily="18" charset="0"/>
            </a:endParaRPr>
          </a:p>
          <a:p>
            <a:pPr algn="ctr">
              <a:defRPr/>
            </a:pPr>
            <a:endParaRPr lang="en-US" sz="4000" dirty="0">
              <a:effectLst>
                <a:outerShdw blurRad="38100" dist="38100" dir="2700000" algn="tl">
                  <a:srgbClr val="000000">
                    <a:alpha val="43137"/>
                  </a:srgbClr>
                </a:outerShdw>
              </a:effectLst>
              <a:latin typeface="+mj-lt"/>
              <a:ea typeface="Calibri" pitchFamily="34" charset="0"/>
              <a:cs typeface="Times New Roman" pitchFamily="18" charset="0"/>
            </a:endParaRPr>
          </a:p>
        </p:txBody>
      </p:sp>
      <p:sp>
        <p:nvSpPr>
          <p:cNvPr id="5" name="TextBox 4"/>
          <p:cNvSpPr txBox="1"/>
          <p:nvPr/>
        </p:nvSpPr>
        <p:spPr>
          <a:xfrm>
            <a:off x="8686800" y="6324600"/>
            <a:ext cx="569913" cy="369332"/>
          </a:xfrm>
          <a:prstGeom prst="rect">
            <a:avLst/>
          </a:prstGeom>
          <a:noFill/>
        </p:spPr>
        <p:txBody>
          <a:bodyPr wrap="square" rtlCol="0">
            <a:spAutoFit/>
          </a:bodyPr>
          <a:lstStyle/>
          <a:p>
            <a:r>
              <a:rPr lang="en-GB" dirty="0" smtClean="0"/>
              <a:t>2</a:t>
            </a:r>
            <a:endParaRPr lang="en-GB" dirty="0"/>
          </a:p>
        </p:txBody>
      </p:sp>
    </p:spTree>
    <p:extLst>
      <p:ext uri="{BB962C8B-B14F-4D97-AF65-F5344CB8AC3E}">
        <p14:creationId xmlns="" xmlns:p14="http://schemas.microsoft.com/office/powerpoint/2010/main" val="40482419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pPr>
              <a:defRPr/>
            </a:pPr>
            <a:r>
              <a:rPr lang="en-US" sz="3600" dirty="0" smtClean="0">
                <a:effectLst>
                  <a:outerShdw blurRad="38100" dist="38100" dir="2700000" algn="tl">
                    <a:srgbClr val="000000">
                      <a:alpha val="43137"/>
                    </a:srgbClr>
                  </a:outerShdw>
                </a:effectLst>
                <a:cs typeface="Calibri" pitchFamily="34" charset="0"/>
              </a:rPr>
              <a:t>Scripture Study: Listening to God’s Word </a:t>
            </a:r>
            <a:endParaRPr lang="en-US" sz="3600" dirty="0" smtClean="0">
              <a:effectLst>
                <a:outerShdw blurRad="38100" dist="38100" dir="2700000" algn="tl">
                  <a:srgbClr val="000000">
                    <a:alpha val="43137"/>
                  </a:srgbClr>
                </a:outerShdw>
              </a:effectLst>
              <a:ea typeface="Calibri" pitchFamily="34" charset="0"/>
              <a:cs typeface="Times New Roman" pitchFamily="18" charset="0"/>
            </a:endParaRPr>
          </a:p>
        </p:txBody>
      </p:sp>
      <p:sp>
        <p:nvSpPr>
          <p:cNvPr id="10" name="Rectangle 9"/>
          <p:cNvSpPr/>
          <p:nvPr/>
        </p:nvSpPr>
        <p:spPr>
          <a:xfrm>
            <a:off x="0" y="0"/>
            <a:ext cx="9144000" cy="68580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Title 1"/>
          <p:cNvSpPr txBox="1">
            <a:spLocks/>
          </p:cNvSpPr>
          <p:nvPr/>
        </p:nvSpPr>
        <p:spPr bwMode="auto">
          <a:xfrm>
            <a:off x="285750" y="228600"/>
            <a:ext cx="8572500" cy="6553200"/>
          </a:xfrm>
          <a:prstGeom prst="rect">
            <a:avLst/>
          </a:prstGeom>
          <a:noFill/>
          <a:ln>
            <a:noFill/>
          </a:ln>
          <a:extLst/>
        </p:spPr>
        <p:txBody>
          <a:bodyPr anchor="ctr"/>
          <a:lstStyle/>
          <a:p>
            <a:pPr>
              <a:defRPr/>
            </a:pPr>
            <a:endParaRPr lang="en-US" sz="3600" dirty="0">
              <a:latin typeface="+mn-lt"/>
              <a:cs typeface="Times New Roman" pitchFamily="18" charset="0"/>
            </a:endParaRPr>
          </a:p>
          <a:p>
            <a:pPr>
              <a:defRPr/>
            </a:pPr>
            <a:r>
              <a:rPr lang="en-US" sz="3200" dirty="0">
                <a:latin typeface="+mn-lt"/>
                <a:cs typeface="Times New Roman" pitchFamily="18" charset="0"/>
              </a:rPr>
              <a:t>“All Scripture describes the coming of </a:t>
            </a:r>
            <a:endParaRPr lang="en-US" sz="3200" dirty="0" smtClean="0">
              <a:latin typeface="+mn-lt"/>
              <a:cs typeface="Times New Roman" pitchFamily="18" charset="0"/>
            </a:endParaRPr>
          </a:p>
          <a:p>
            <a:pPr>
              <a:defRPr/>
            </a:pPr>
            <a:r>
              <a:rPr lang="en-US" sz="3200" dirty="0" smtClean="0">
                <a:latin typeface="+mn-lt"/>
                <a:cs typeface="Times New Roman" pitchFamily="18" charset="0"/>
              </a:rPr>
              <a:t>the </a:t>
            </a:r>
            <a:r>
              <a:rPr lang="en-US" sz="3200" dirty="0">
                <a:latin typeface="+mn-lt"/>
                <a:cs typeface="Times New Roman" pitchFamily="18" charset="0"/>
              </a:rPr>
              <a:t>Lord. The New Testament is hidden in the Old; the Old Testament is brought to light in the New</a:t>
            </a:r>
            <a:r>
              <a:rPr lang="en-US" sz="3200" dirty="0" smtClean="0">
                <a:latin typeface="+mn-lt"/>
                <a:cs typeface="Times New Roman" pitchFamily="18" charset="0"/>
              </a:rPr>
              <a:t>.” </a:t>
            </a:r>
            <a:endParaRPr lang="en-US" sz="3200" dirty="0">
              <a:latin typeface="+mn-lt"/>
              <a:cs typeface="Times New Roman" pitchFamily="18" charset="0"/>
            </a:endParaRPr>
          </a:p>
          <a:p>
            <a:pPr>
              <a:defRPr/>
            </a:pPr>
            <a:endParaRPr lang="en-US" dirty="0">
              <a:latin typeface="+mn-lt"/>
              <a:cs typeface="Times New Roman" pitchFamily="18" charset="0"/>
            </a:endParaRPr>
          </a:p>
          <a:p>
            <a:pPr>
              <a:defRPr/>
            </a:pPr>
            <a:r>
              <a:rPr lang="en-US" sz="2800" dirty="0" smtClean="0">
                <a:latin typeface="+mn-lt"/>
                <a:cs typeface="Times New Roman" pitchFamily="18" charset="0"/>
              </a:rPr>
              <a:t>“Those </a:t>
            </a:r>
            <a:r>
              <a:rPr lang="en-US" sz="2800" dirty="0">
                <a:latin typeface="+mn-lt"/>
                <a:cs typeface="Times New Roman" pitchFamily="18" charset="0"/>
              </a:rPr>
              <a:t>who are unspiritual have always failed to see this hidden meaning. Yet even before Christ those who were spiritual could find the Words of God hidden in the words of the prophets, and so through this understanding could be set free.” </a:t>
            </a:r>
          </a:p>
          <a:p>
            <a:pPr algn="ctr">
              <a:defRPr/>
            </a:pPr>
            <a:endParaRPr lang="en-US" sz="2800" dirty="0" smtClean="0">
              <a:latin typeface="+mn-lt"/>
              <a:cs typeface="Times New Roman" pitchFamily="18" charset="0"/>
            </a:endParaRPr>
          </a:p>
          <a:p>
            <a:pPr algn="ctr">
              <a:defRPr/>
            </a:pPr>
            <a:r>
              <a:rPr lang="en-US" sz="2800" dirty="0" smtClean="0">
                <a:latin typeface="+mn-lt"/>
                <a:cs typeface="Times New Roman" pitchFamily="18" charset="0"/>
              </a:rPr>
              <a:t> </a:t>
            </a:r>
            <a:r>
              <a:rPr lang="en-US" sz="2800" dirty="0" smtClean="0">
                <a:latin typeface="+mn-lt"/>
                <a:cs typeface="Times New Roman" pitchFamily="18" charset="0"/>
              </a:rPr>
              <a:t>– St. Augustine</a:t>
            </a:r>
            <a:r>
              <a:rPr lang="en-US" sz="2800" dirty="0">
                <a:latin typeface="+mn-lt"/>
                <a:cs typeface="Times New Roman" pitchFamily="18" charset="0"/>
              </a:rPr>
              <a:t>, bishop of Hippo (354-430 AD)</a:t>
            </a:r>
            <a:endParaRPr lang="en-GB" sz="2800" dirty="0">
              <a:effectLst>
                <a:outerShdw blurRad="38100" dist="38100" dir="2700000" algn="tl">
                  <a:srgbClr val="000000">
                    <a:alpha val="43137"/>
                  </a:srgbClr>
                </a:outerShdw>
              </a:effectLst>
              <a:latin typeface="+mn-lt"/>
              <a:ea typeface="+mj-ea"/>
              <a:cs typeface="Times New Roman" pitchFamily="18" charset="0"/>
            </a:endParaRPr>
          </a:p>
          <a:p>
            <a:pPr algn="ctr">
              <a:defRPr/>
            </a:pPr>
            <a:endParaRPr lang="en-US" sz="4000" dirty="0">
              <a:effectLst>
                <a:outerShdw blurRad="38100" dist="38100" dir="2700000" algn="tl">
                  <a:srgbClr val="000000">
                    <a:alpha val="43137"/>
                  </a:srgbClr>
                </a:outerShdw>
              </a:effectLst>
              <a:latin typeface="+mj-lt"/>
              <a:ea typeface="Calibri" pitchFamily="34" charset="0"/>
              <a:cs typeface="Times New Roman" pitchFamily="18" charset="0"/>
            </a:endParaRPr>
          </a:p>
        </p:txBody>
      </p:sp>
      <p:sp>
        <p:nvSpPr>
          <p:cNvPr id="5" name="TextBox 4"/>
          <p:cNvSpPr txBox="1"/>
          <p:nvPr/>
        </p:nvSpPr>
        <p:spPr>
          <a:xfrm>
            <a:off x="8686800" y="6324600"/>
            <a:ext cx="569913" cy="369332"/>
          </a:xfrm>
          <a:prstGeom prst="rect">
            <a:avLst/>
          </a:prstGeom>
          <a:noFill/>
        </p:spPr>
        <p:txBody>
          <a:bodyPr wrap="square" rtlCol="0">
            <a:spAutoFit/>
          </a:bodyPr>
          <a:lstStyle/>
          <a:p>
            <a:r>
              <a:rPr lang="en-GB" dirty="0" smtClean="0"/>
              <a:t>3</a:t>
            </a:r>
            <a:endParaRPr lang="en-GB" dirty="0"/>
          </a:p>
        </p:txBody>
      </p:sp>
    </p:spTree>
    <p:extLst>
      <p:ext uri="{BB962C8B-B14F-4D97-AF65-F5344CB8AC3E}">
        <p14:creationId xmlns="" xmlns:p14="http://schemas.microsoft.com/office/powerpoint/2010/main" val="28304383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 xmlns:a14="http://schemas.microsoft.com/office/drawing/2010/main" val="0"/>
              </a:ext>
            </a:extLst>
          </a:blip>
          <a:stretch>
            <a:fillRect/>
          </a:stretch>
        </p:blipFill>
        <p:spPr>
          <a:xfrm>
            <a:off x="22163" y="0"/>
            <a:ext cx="9099673" cy="6858000"/>
          </a:xfrm>
          <a:prstGeom prst="rect">
            <a:avLst/>
          </a:prstGeom>
        </p:spPr>
      </p:pic>
      <p:sp>
        <p:nvSpPr>
          <p:cNvPr id="11267" name="Rectangle 3"/>
          <p:cNvSpPr txBox="1">
            <a:spLocks noChangeArrowheads="1"/>
          </p:cNvSpPr>
          <p:nvPr/>
        </p:nvSpPr>
        <p:spPr bwMode="auto">
          <a:xfrm>
            <a:off x="228600" y="228600"/>
            <a:ext cx="8893236" cy="6553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3200" i="1" dirty="0" smtClean="0"/>
              <a:t>A Scripture study </a:t>
            </a:r>
            <a:r>
              <a:rPr lang="en-US" altLang="en-US" sz="3200" i="1" dirty="0"/>
              <a:t>exercise</a:t>
            </a:r>
            <a:r>
              <a:rPr lang="en-US" altLang="en-US" sz="4400" dirty="0"/>
              <a:t> </a:t>
            </a:r>
          </a:p>
          <a:p>
            <a:pPr algn="r" eaLnBrk="1" hangingPunct="1"/>
            <a:endParaRPr lang="en-US" altLang="en-US" sz="2800" dirty="0"/>
          </a:p>
          <a:p>
            <a:pPr eaLnBrk="1" hangingPunct="1"/>
            <a:r>
              <a:rPr lang="en-US" altLang="en-US" sz="2800" dirty="0" smtClean="0">
                <a:effectLst>
                  <a:outerShdw blurRad="38100" dist="38100" dir="2700000" algn="tl">
                    <a:srgbClr val="000000">
                      <a:alpha val="43137"/>
                    </a:srgbClr>
                  </a:outerShdw>
                </a:effectLst>
              </a:rPr>
              <a:t>Read and compare the following two passages: </a:t>
            </a:r>
          </a:p>
          <a:p>
            <a:pPr eaLnBrk="1" hangingPunct="1"/>
            <a:endParaRPr lang="en-US" altLang="en-US" sz="2800" dirty="0" smtClean="0">
              <a:effectLst>
                <a:outerShdw blurRad="38100" dist="38100" dir="2700000" algn="tl">
                  <a:srgbClr val="000000">
                    <a:alpha val="43137"/>
                  </a:srgbClr>
                </a:outerShdw>
              </a:effectLst>
            </a:endParaRPr>
          </a:p>
          <a:p>
            <a:pPr eaLnBrk="1" hangingPunct="1"/>
            <a:r>
              <a:rPr lang="en-US" altLang="en-US" sz="2800" dirty="0" smtClean="0">
                <a:effectLst>
                  <a:outerShdw blurRad="38100" dist="38100" dir="2700000" algn="tl">
                    <a:srgbClr val="000000">
                      <a:alpha val="43137"/>
                    </a:srgbClr>
                  </a:outerShdw>
                </a:effectLst>
              </a:rPr>
              <a:t>Genesis 1:1-3,26 </a:t>
            </a:r>
          </a:p>
          <a:p>
            <a:pPr eaLnBrk="1" hangingPunct="1"/>
            <a:r>
              <a:rPr lang="en-US" altLang="en-US" sz="2800" dirty="0" smtClean="0">
                <a:effectLst>
                  <a:outerShdw blurRad="38100" dist="38100" dir="2700000" algn="tl">
                    <a:srgbClr val="000000">
                      <a:alpha val="43137"/>
                    </a:srgbClr>
                  </a:outerShdw>
                </a:effectLst>
              </a:rPr>
              <a:t>and John 1:1-3</a:t>
            </a:r>
            <a:endParaRPr lang="en-US" altLang="en-US" sz="2800" dirty="0"/>
          </a:p>
          <a:p>
            <a:pPr eaLnBrk="1" hangingPunct="1"/>
            <a:endParaRPr lang="en-US" altLang="en-US" sz="2800" dirty="0" smtClean="0"/>
          </a:p>
          <a:p>
            <a:pPr eaLnBrk="1" hangingPunct="1"/>
            <a:endParaRPr lang="en-US" altLang="en-US" sz="2800" dirty="0"/>
          </a:p>
          <a:p>
            <a:pPr eaLnBrk="1" hangingPunct="1"/>
            <a:endParaRPr lang="en-US" altLang="en-US" sz="2800" dirty="0" smtClean="0"/>
          </a:p>
          <a:p>
            <a:pPr eaLnBrk="1" hangingPunct="1"/>
            <a:endParaRPr lang="en-US" altLang="en-US" sz="2800" dirty="0"/>
          </a:p>
          <a:p>
            <a:pPr eaLnBrk="1" hangingPunct="1"/>
            <a:endParaRPr lang="en-US" altLang="en-US" sz="2800" dirty="0" smtClean="0"/>
          </a:p>
          <a:p>
            <a:pPr eaLnBrk="1" hangingPunct="1"/>
            <a:endParaRPr lang="en-US" altLang="en-US" sz="2800" dirty="0" smtClean="0"/>
          </a:p>
          <a:p>
            <a:pPr eaLnBrk="1" hangingPunct="1"/>
            <a:endParaRPr lang="en-US" altLang="en-US" sz="2800" dirty="0"/>
          </a:p>
          <a:p>
            <a:pPr eaLnBrk="1" hangingPunct="1"/>
            <a:r>
              <a:rPr lang="en-US" altLang="en-US" sz="2800" dirty="0" smtClean="0"/>
              <a:t>How </a:t>
            </a:r>
            <a:r>
              <a:rPr lang="en-US" altLang="en-US" sz="2800" dirty="0"/>
              <a:t>might these </a:t>
            </a:r>
            <a:r>
              <a:rPr lang="en-US" altLang="en-US" sz="2800" dirty="0" smtClean="0"/>
              <a:t>passages </a:t>
            </a:r>
            <a:r>
              <a:rPr lang="en-US" altLang="en-US" sz="2800" dirty="0"/>
              <a:t>be related to one another? </a:t>
            </a:r>
          </a:p>
        </p:txBody>
      </p:sp>
      <p:sp>
        <p:nvSpPr>
          <p:cNvPr id="4" name="TextBox 3"/>
          <p:cNvSpPr txBox="1"/>
          <p:nvPr/>
        </p:nvSpPr>
        <p:spPr>
          <a:xfrm>
            <a:off x="8610600" y="6400800"/>
            <a:ext cx="646113" cy="369332"/>
          </a:xfrm>
          <a:prstGeom prst="rect">
            <a:avLst/>
          </a:prstGeom>
          <a:noFill/>
        </p:spPr>
        <p:txBody>
          <a:bodyPr wrap="square" rtlCol="0">
            <a:spAutoFit/>
          </a:bodyPr>
          <a:lstStyle/>
          <a:p>
            <a:r>
              <a:rPr lang="en-GB" dirty="0" smtClean="0"/>
              <a:t>4</a:t>
            </a:r>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291" name="Rectangle 3"/>
          <p:cNvSpPr txBox="1">
            <a:spLocks noChangeArrowheads="1"/>
          </p:cNvSpPr>
          <p:nvPr/>
        </p:nvSpPr>
        <p:spPr bwMode="auto">
          <a:xfrm>
            <a:off x="228600" y="266700"/>
            <a:ext cx="8686800" cy="6629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4400" b="1" dirty="0"/>
              <a:t>In the beginning…</a:t>
            </a:r>
          </a:p>
          <a:p>
            <a:pPr eaLnBrk="1" hangingPunct="1"/>
            <a:endParaRPr lang="en-US" altLang="en-US" sz="2000" dirty="0"/>
          </a:p>
          <a:p>
            <a:pPr eaLnBrk="1" hangingPunct="1"/>
            <a:r>
              <a:rPr lang="en-US" altLang="en-US" sz="3200" dirty="0"/>
              <a:t>"In the beginning, God created the heavens and the earth… And the Spirit of God was hovering over the face of the waters (Genesis 1:1,3)...  Then God said, “Let us make man in our image, after our likeness (Genesis 1:26). </a:t>
            </a:r>
          </a:p>
          <a:p>
            <a:pPr eaLnBrk="1" hangingPunct="1"/>
            <a:endParaRPr lang="en-US" altLang="en-US" sz="3200" dirty="0"/>
          </a:p>
          <a:p>
            <a:pPr eaLnBrk="1" hangingPunct="1"/>
            <a:r>
              <a:rPr lang="en-US" altLang="en-US" sz="3200" dirty="0"/>
              <a:t>In the beginning was the Word, and the Word was with God, and the Word was God. He was in the beginning with God. All things were made through him, and without him was not any thing made that was made (John 1:1-3).” </a:t>
            </a:r>
            <a:endParaRPr lang="en-US" altLang="en-US" sz="2800" dirty="0"/>
          </a:p>
          <a:p>
            <a:pPr eaLnBrk="1" hangingPunct="1"/>
            <a:endParaRPr lang="en-US" altLang="en-US" sz="4400" dirty="0"/>
          </a:p>
        </p:txBody>
      </p:sp>
      <p:sp>
        <p:nvSpPr>
          <p:cNvPr id="4" name="TextBox 3"/>
          <p:cNvSpPr txBox="1"/>
          <p:nvPr/>
        </p:nvSpPr>
        <p:spPr>
          <a:xfrm>
            <a:off x="8686800" y="6400800"/>
            <a:ext cx="569913" cy="369332"/>
          </a:xfrm>
          <a:prstGeom prst="rect">
            <a:avLst/>
          </a:prstGeom>
          <a:noFill/>
        </p:spPr>
        <p:txBody>
          <a:bodyPr wrap="square" rtlCol="0">
            <a:spAutoFit/>
          </a:bodyPr>
          <a:lstStyle/>
          <a:p>
            <a:r>
              <a:rPr lang="en-GB" dirty="0" smtClean="0"/>
              <a:t>5</a:t>
            </a:r>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122" name="Rectangle 3"/>
          <p:cNvSpPr txBox="1">
            <a:spLocks noChangeArrowheads="1"/>
          </p:cNvSpPr>
          <p:nvPr/>
        </p:nvSpPr>
        <p:spPr bwMode="auto">
          <a:xfrm>
            <a:off x="228600" y="1143000"/>
            <a:ext cx="8686800" cy="4953000"/>
          </a:xfrm>
          <a:prstGeom prst="rect">
            <a:avLst/>
          </a:prstGeom>
          <a:noFill/>
          <a:ln>
            <a:noFill/>
          </a:ln>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defRPr/>
            </a:pPr>
            <a:r>
              <a:rPr lang="en-US" altLang="en-US" dirty="0" smtClean="0">
                <a:latin typeface="+mn-lt"/>
                <a:cs typeface="Times New Roman" panose="02020603050405020304" pitchFamily="18" charset="0"/>
              </a:rPr>
              <a:t>Compare the verses in Genesis 1:1-3 with the verses in John 1:1-3. What similarities do you see? And what differences do you see? </a:t>
            </a:r>
          </a:p>
          <a:p>
            <a:pPr eaLnBrk="1" hangingPunct="1">
              <a:spcBef>
                <a:spcPct val="0"/>
              </a:spcBef>
              <a:buFontTx/>
              <a:buNone/>
              <a:defRPr/>
            </a:pPr>
            <a:endParaRPr lang="en-US" altLang="en-US" dirty="0">
              <a:latin typeface="+mn-lt"/>
              <a:cs typeface="Times New Roman" panose="02020603050405020304" pitchFamily="18" charset="0"/>
            </a:endParaRPr>
          </a:p>
          <a:p>
            <a:pPr eaLnBrk="1" hangingPunct="1">
              <a:spcBef>
                <a:spcPct val="0"/>
              </a:spcBef>
              <a:buFontTx/>
              <a:buNone/>
              <a:defRPr/>
            </a:pPr>
            <a:r>
              <a:rPr lang="en-US" altLang="en-US" dirty="0" smtClean="0">
                <a:latin typeface="+mn-lt"/>
                <a:cs typeface="Times New Roman" panose="02020603050405020304" pitchFamily="18" charset="0"/>
              </a:rPr>
              <a:t>God’s word is a spoken word – when God speaks his word has creative and dynamic power to bring about a change and transformation. His word can even create something out of nothing. </a:t>
            </a:r>
          </a:p>
        </p:txBody>
      </p:sp>
      <p:sp>
        <p:nvSpPr>
          <p:cNvPr id="4" name="TextBox 3"/>
          <p:cNvSpPr txBox="1"/>
          <p:nvPr/>
        </p:nvSpPr>
        <p:spPr>
          <a:xfrm>
            <a:off x="8686800" y="6400800"/>
            <a:ext cx="569913" cy="369332"/>
          </a:xfrm>
          <a:prstGeom prst="rect">
            <a:avLst/>
          </a:prstGeom>
          <a:noFill/>
        </p:spPr>
        <p:txBody>
          <a:bodyPr wrap="square" rtlCol="0">
            <a:spAutoFit/>
          </a:bodyPr>
          <a:lstStyle/>
          <a:p>
            <a:r>
              <a:rPr lang="en-GB" dirty="0" smtClean="0"/>
              <a:t>6</a:t>
            </a:r>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122" name="Rectangle 3"/>
          <p:cNvSpPr txBox="1">
            <a:spLocks noChangeArrowheads="1"/>
          </p:cNvSpPr>
          <p:nvPr/>
        </p:nvSpPr>
        <p:spPr bwMode="auto">
          <a:xfrm>
            <a:off x="228600" y="762000"/>
            <a:ext cx="8686800" cy="5029200"/>
          </a:xfrm>
          <a:prstGeom prst="rect">
            <a:avLst/>
          </a:prstGeom>
          <a:noFill/>
          <a:ln>
            <a:noFill/>
          </a:ln>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defRPr/>
            </a:pPr>
            <a:r>
              <a:rPr lang="en-US" altLang="en-US" dirty="0" smtClean="0">
                <a:latin typeface="+mn-lt"/>
                <a:cs typeface="Times New Roman" panose="02020603050405020304" pitchFamily="18" charset="0"/>
              </a:rPr>
              <a:t>Why does John begin his Gospel account with the same three words recorded in the book of Genesis, chapter 1 (Genesis 1:1 and John 1:1)? Is John comparing the beginning of creation with the coming of Jesus, the Son of God, who became a man of flesh and blood like us? Or is John saying something more – a continuity, development, or fulfillment of what began in the Old?</a:t>
            </a:r>
          </a:p>
        </p:txBody>
      </p:sp>
      <p:sp>
        <p:nvSpPr>
          <p:cNvPr id="4" name="TextBox 3"/>
          <p:cNvSpPr txBox="1"/>
          <p:nvPr/>
        </p:nvSpPr>
        <p:spPr>
          <a:xfrm>
            <a:off x="8686800" y="6400800"/>
            <a:ext cx="569913" cy="369332"/>
          </a:xfrm>
          <a:prstGeom prst="rect">
            <a:avLst/>
          </a:prstGeom>
          <a:noFill/>
        </p:spPr>
        <p:txBody>
          <a:bodyPr wrap="square" rtlCol="0">
            <a:spAutoFit/>
          </a:bodyPr>
          <a:lstStyle/>
          <a:p>
            <a:r>
              <a:rPr lang="en-GB" dirty="0" smtClean="0"/>
              <a:t>7</a:t>
            </a:r>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122" name="Rectangle 3"/>
          <p:cNvSpPr txBox="1">
            <a:spLocks noChangeArrowheads="1"/>
          </p:cNvSpPr>
          <p:nvPr/>
        </p:nvSpPr>
        <p:spPr bwMode="auto">
          <a:xfrm>
            <a:off x="381000" y="304800"/>
            <a:ext cx="8458200" cy="6477000"/>
          </a:xfrm>
          <a:prstGeom prst="rect">
            <a:avLst/>
          </a:prstGeom>
          <a:noFill/>
          <a:ln>
            <a:noFill/>
          </a:ln>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defRPr/>
            </a:pPr>
            <a:r>
              <a:rPr lang="en-US" altLang="en-US" dirty="0" smtClean="0">
                <a:latin typeface="+mn-lt"/>
                <a:cs typeface="Times New Roman" panose="02020603050405020304" pitchFamily="18" charset="0"/>
              </a:rPr>
              <a:t>How does Genesis 1 shed light on John 1 and how does John 1 bring to light what is hidden in Genesis 1? </a:t>
            </a:r>
          </a:p>
          <a:p>
            <a:pPr eaLnBrk="1" hangingPunct="1">
              <a:spcBef>
                <a:spcPct val="0"/>
              </a:spcBef>
              <a:buFontTx/>
              <a:buNone/>
              <a:defRPr/>
            </a:pPr>
            <a:endParaRPr lang="en-US" altLang="en-US" sz="1200" dirty="0" smtClean="0">
              <a:latin typeface="+mn-lt"/>
              <a:cs typeface="Times New Roman" panose="02020603050405020304" pitchFamily="18" charset="0"/>
            </a:endParaRPr>
          </a:p>
          <a:p>
            <a:pPr eaLnBrk="1" hangingPunct="1">
              <a:spcBef>
                <a:spcPct val="0"/>
              </a:spcBef>
              <a:buFontTx/>
              <a:buNone/>
              <a:defRPr/>
            </a:pPr>
            <a:r>
              <a:rPr lang="en-US" altLang="en-US" dirty="0" smtClean="0">
                <a:latin typeface="+mn-lt"/>
                <a:cs typeface="Times New Roman" panose="02020603050405020304" pitchFamily="18" charset="0"/>
              </a:rPr>
              <a:t>In Genesis 1:26 God speaks in the plural, </a:t>
            </a:r>
          </a:p>
          <a:p>
            <a:pPr eaLnBrk="1" hangingPunct="1">
              <a:spcBef>
                <a:spcPct val="0"/>
              </a:spcBef>
              <a:buFontTx/>
              <a:buNone/>
              <a:defRPr/>
            </a:pPr>
            <a:r>
              <a:rPr lang="en-US" altLang="en-US" dirty="0" smtClean="0">
                <a:latin typeface="+mn-lt"/>
                <a:cs typeface="Times New Roman" panose="02020603050405020304" pitchFamily="18" charset="0"/>
              </a:rPr>
              <a:t>“Let us make man in our image.” How does the Gospel of John reveal what is hidden in Genesis 1:26? </a:t>
            </a:r>
          </a:p>
          <a:p>
            <a:pPr eaLnBrk="1" hangingPunct="1">
              <a:spcBef>
                <a:spcPct val="0"/>
              </a:spcBef>
              <a:buFontTx/>
              <a:buNone/>
              <a:defRPr/>
            </a:pPr>
            <a:endParaRPr lang="en-US" altLang="en-US" sz="1200" dirty="0" smtClean="0">
              <a:latin typeface="+mn-lt"/>
              <a:cs typeface="Times New Roman" panose="02020603050405020304" pitchFamily="18" charset="0"/>
            </a:endParaRPr>
          </a:p>
          <a:p>
            <a:pPr eaLnBrk="1" hangingPunct="1">
              <a:spcBef>
                <a:spcPct val="0"/>
              </a:spcBef>
              <a:buFontTx/>
              <a:buNone/>
              <a:defRPr/>
            </a:pPr>
            <a:r>
              <a:rPr lang="en-US" altLang="en-US" dirty="0" smtClean="0">
                <a:latin typeface="+mn-lt"/>
                <a:cs typeface="Times New Roman" panose="02020603050405020304" pitchFamily="18" charset="0"/>
              </a:rPr>
              <a:t>Christians throughout the ages have understood this plural expression in Genesis as a veiled reference to the Trinity of the one Godhead (three persons – Father, Son, and Holy Spirit – in one God). </a:t>
            </a:r>
          </a:p>
        </p:txBody>
      </p:sp>
      <p:sp>
        <p:nvSpPr>
          <p:cNvPr id="4" name="TextBox 3"/>
          <p:cNvSpPr txBox="1"/>
          <p:nvPr/>
        </p:nvSpPr>
        <p:spPr>
          <a:xfrm>
            <a:off x="8686800" y="6400800"/>
            <a:ext cx="569913" cy="369332"/>
          </a:xfrm>
          <a:prstGeom prst="rect">
            <a:avLst/>
          </a:prstGeom>
          <a:noFill/>
        </p:spPr>
        <p:txBody>
          <a:bodyPr wrap="square" rtlCol="0">
            <a:spAutoFit/>
          </a:bodyPr>
          <a:lstStyle/>
          <a:p>
            <a:r>
              <a:rPr lang="en-GB" dirty="0" smtClean="0"/>
              <a:t>8</a:t>
            </a:r>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screen">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051" name="Rectangle 3"/>
          <p:cNvSpPr txBox="1">
            <a:spLocks noChangeArrowheads="1"/>
          </p:cNvSpPr>
          <p:nvPr/>
        </p:nvSpPr>
        <p:spPr bwMode="auto">
          <a:xfrm>
            <a:off x="76200" y="316468"/>
            <a:ext cx="8971756" cy="6541532"/>
          </a:xfrm>
          <a:prstGeom prst="rect">
            <a:avLst/>
          </a:prstGeom>
          <a:no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3200" i="1" dirty="0">
                <a:effectLst>
                  <a:outerShdw blurRad="38100" dist="38100" dir="2700000" algn="tl">
                    <a:srgbClr val="000000">
                      <a:alpha val="43137"/>
                    </a:srgbClr>
                  </a:outerShdw>
                </a:effectLst>
              </a:rPr>
              <a:t>A Scripture </a:t>
            </a:r>
            <a:r>
              <a:rPr lang="en-US" altLang="en-US" sz="3200" i="1" dirty="0" smtClean="0">
                <a:effectLst>
                  <a:outerShdw blurRad="38100" dist="38100" dir="2700000" algn="tl">
                    <a:srgbClr val="000000">
                      <a:alpha val="43137"/>
                    </a:srgbClr>
                  </a:outerShdw>
                </a:effectLst>
              </a:rPr>
              <a:t>study </a:t>
            </a:r>
            <a:r>
              <a:rPr lang="en-US" altLang="en-US" sz="3200" i="1" dirty="0">
                <a:effectLst>
                  <a:outerShdw blurRad="38100" dist="38100" dir="2700000" algn="tl">
                    <a:srgbClr val="000000">
                      <a:alpha val="43137"/>
                    </a:srgbClr>
                  </a:outerShdw>
                </a:effectLst>
              </a:rPr>
              <a:t>exercise</a:t>
            </a:r>
            <a:r>
              <a:rPr lang="en-US" altLang="en-US" sz="3200" dirty="0">
                <a:effectLst>
                  <a:outerShdw blurRad="38100" dist="38100" dir="2700000" algn="tl">
                    <a:srgbClr val="000000">
                      <a:alpha val="43137"/>
                    </a:srgbClr>
                  </a:outerShdw>
                </a:effectLst>
              </a:rPr>
              <a:t> </a:t>
            </a:r>
          </a:p>
          <a:p>
            <a:pPr algn="ctr" eaLnBrk="1" hangingPunct="1">
              <a:defRPr/>
            </a:pPr>
            <a:endParaRPr lang="en-US" altLang="en-US" sz="1200" dirty="0" smtClean="0">
              <a:effectLst>
                <a:outerShdw blurRad="38100" dist="38100" dir="2700000" algn="tl">
                  <a:srgbClr val="000000">
                    <a:alpha val="43137"/>
                  </a:srgbClr>
                </a:outerShdw>
              </a:effectLst>
            </a:endParaRPr>
          </a:p>
          <a:p>
            <a:pPr algn="ctr" eaLnBrk="1" hangingPunct="1">
              <a:defRPr/>
            </a:pPr>
            <a:r>
              <a:rPr lang="en-US" altLang="en-US" sz="6000" dirty="0" smtClean="0">
                <a:effectLst>
                  <a:outerShdw blurRad="38100" dist="38100" dir="2700000" algn="tl">
                    <a:srgbClr val="000000">
                      <a:alpha val="43137"/>
                    </a:srgbClr>
                  </a:outerShdw>
                </a:effectLst>
              </a:rPr>
              <a:t>The Tree of Life</a:t>
            </a:r>
          </a:p>
          <a:p>
            <a:pPr algn="ctr" eaLnBrk="1" hangingPunct="1">
              <a:defRPr/>
            </a:pPr>
            <a:endParaRPr lang="en-US" altLang="en-US" sz="6000" dirty="0" smtClean="0">
              <a:effectLst>
                <a:outerShdw blurRad="38100" dist="38100" dir="2700000" algn="tl">
                  <a:srgbClr val="000000">
                    <a:alpha val="43137"/>
                  </a:srgbClr>
                </a:outerShdw>
              </a:effectLst>
            </a:endParaRPr>
          </a:p>
          <a:p>
            <a:pPr algn="ctr" eaLnBrk="1" hangingPunct="1">
              <a:defRPr/>
            </a:pPr>
            <a:endParaRPr lang="en-US" altLang="en-US" sz="6000" dirty="0">
              <a:effectLst>
                <a:outerShdw blurRad="38100" dist="38100" dir="2700000" algn="tl">
                  <a:srgbClr val="000000">
                    <a:alpha val="43137"/>
                  </a:srgbClr>
                </a:outerShdw>
              </a:effectLst>
            </a:endParaRPr>
          </a:p>
          <a:p>
            <a:pPr algn="ctr" eaLnBrk="1" hangingPunct="1">
              <a:defRPr/>
            </a:pPr>
            <a:endParaRPr lang="en-US" altLang="en-US" sz="6000" dirty="0" smtClean="0">
              <a:effectLst>
                <a:outerShdw blurRad="38100" dist="38100" dir="2700000" algn="tl">
                  <a:srgbClr val="000000">
                    <a:alpha val="43137"/>
                  </a:srgbClr>
                </a:outerShdw>
              </a:effectLst>
            </a:endParaRPr>
          </a:p>
          <a:p>
            <a:pPr algn="ctr" eaLnBrk="1" hangingPunct="1">
              <a:defRPr/>
            </a:pPr>
            <a:endParaRPr lang="en-US" altLang="en-US" sz="6000" dirty="0">
              <a:effectLst>
                <a:outerShdw blurRad="38100" dist="38100" dir="2700000" algn="tl">
                  <a:srgbClr val="000000">
                    <a:alpha val="43137"/>
                  </a:srgbClr>
                </a:outerShdw>
              </a:effectLst>
            </a:endParaRPr>
          </a:p>
          <a:p>
            <a:pPr algn="ctr" eaLnBrk="1" hangingPunct="1">
              <a:defRPr/>
            </a:pPr>
            <a:r>
              <a:rPr lang="en-US" altLang="en-US" sz="4800" dirty="0" smtClean="0">
                <a:effectLst>
                  <a:outerShdw blurRad="38100" dist="38100" dir="2700000" algn="tl">
                    <a:srgbClr val="000000">
                      <a:alpha val="43137"/>
                    </a:srgbClr>
                  </a:outerShdw>
                </a:effectLst>
              </a:rPr>
              <a:t>&amp;</a:t>
            </a:r>
            <a:r>
              <a:rPr lang="en-US" altLang="en-US" sz="5400" dirty="0" smtClean="0">
                <a:effectLst>
                  <a:outerShdw blurRad="38100" dist="38100" dir="2700000" algn="tl">
                    <a:srgbClr val="000000">
                      <a:alpha val="43137"/>
                    </a:srgbClr>
                  </a:outerShdw>
                </a:effectLst>
              </a:rPr>
              <a:t> </a:t>
            </a:r>
            <a:r>
              <a:rPr lang="en-US" altLang="en-US" sz="5400" dirty="0">
                <a:effectLst>
                  <a:outerShdw blurRad="38100" dist="38100" dir="2700000" algn="tl">
                    <a:srgbClr val="000000">
                      <a:alpha val="43137"/>
                    </a:srgbClr>
                  </a:outerShdw>
                </a:effectLst>
              </a:rPr>
              <a:t>the </a:t>
            </a:r>
            <a:r>
              <a:rPr lang="en-US" altLang="en-US" sz="5400" dirty="0" smtClean="0">
                <a:effectLst>
                  <a:outerShdw blurRad="38100" dist="38100" dir="2700000" algn="tl">
                    <a:srgbClr val="000000">
                      <a:alpha val="43137"/>
                    </a:srgbClr>
                  </a:outerShdw>
                </a:effectLst>
              </a:rPr>
              <a:t>healing of the nations</a:t>
            </a:r>
            <a:endParaRPr lang="en-GB" altLang="en-US" sz="5400" dirty="0">
              <a:effectLst>
                <a:outerShdw blurRad="38100" dist="38100" dir="2700000" algn="tl">
                  <a:srgbClr val="000000">
                    <a:alpha val="43137"/>
                  </a:srgbClr>
                </a:outerShdw>
              </a:effectLst>
            </a:endParaRPr>
          </a:p>
          <a:p>
            <a:pPr eaLnBrk="1" hangingPunct="1">
              <a:defRPr/>
            </a:pPr>
            <a:endParaRPr lang="en-GB" altLang="en-US" sz="6000" dirty="0" smtClean="0">
              <a:effectLst>
                <a:outerShdw blurRad="38100" dist="38100" dir="2700000" algn="tl">
                  <a:srgbClr val="000000">
                    <a:alpha val="43137"/>
                  </a:srgbClr>
                </a:outerShdw>
              </a:effectLst>
            </a:endParaRPr>
          </a:p>
        </p:txBody>
      </p:sp>
      <p:sp>
        <p:nvSpPr>
          <p:cNvPr id="5" name="TextBox 4"/>
          <p:cNvSpPr txBox="1"/>
          <p:nvPr/>
        </p:nvSpPr>
        <p:spPr>
          <a:xfrm>
            <a:off x="8686800" y="6400800"/>
            <a:ext cx="569913" cy="369332"/>
          </a:xfrm>
          <a:prstGeom prst="rect">
            <a:avLst/>
          </a:prstGeom>
          <a:noFill/>
        </p:spPr>
        <p:txBody>
          <a:bodyPr wrap="square" rtlCol="0">
            <a:spAutoFit/>
          </a:bodyPr>
          <a:lstStyle/>
          <a:p>
            <a:r>
              <a:rPr lang="en-GB" dirty="0" smtClean="0"/>
              <a:t>9</a:t>
            </a:r>
            <a:endParaRPr lang="en-GB"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8366</TotalTime>
  <Words>828</Words>
  <Application>Microsoft Office PowerPoint</Application>
  <PresentationFormat>On-screen Show (4:3)</PresentationFormat>
  <Paragraphs>120</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Times New Roman</vt:lpstr>
      <vt:lpstr>Wingdings</vt:lpstr>
      <vt:lpstr>Default Design</vt:lpstr>
      <vt:lpstr>Scripture Study: Listening to God’s Word </vt:lpstr>
      <vt:lpstr>Scripture Study: Listening to God’s Word </vt:lpstr>
      <vt:lpstr>Scripture Study: Listening to God’s Word </vt:lpstr>
      <vt:lpstr>Slide 4</vt:lpstr>
      <vt:lpstr>Slide 5</vt:lpstr>
      <vt:lpstr>Slide 6</vt:lpstr>
      <vt:lpstr>Slide 7</vt:lpstr>
      <vt:lpstr>Slide 8</vt:lpstr>
      <vt:lpstr>Slide 9</vt:lpstr>
      <vt:lpstr>Slide 10</vt:lpstr>
      <vt:lpstr>Slide 11</vt:lpstr>
      <vt:lpstr>   “He himself bore  our sins in his body on the tree…  By his wounds you  have been healed.” - 2 Peter 2:24      The Cross of Christ  is a Tree of Life  that brings healing,  and new life in Christ                              </vt:lpstr>
      <vt:lpstr>“The God of our fathers raised Jesus, whom you killed by hanging him on a tree.”            - Acts 5:30</vt:lpstr>
      <vt:lpstr>  “And as Moses  lifted up the  serpent in the  wilderness,  so must the  Son of man  be lifted up,   that whoever  believes in  him may have  eternal life.”   -  John 3:14-15                             </vt:lpstr>
      <vt:lpstr>Scripture Study: Listening to God’s Word </vt:lpstr>
      <vt:lpstr>Scripture Study: Listening to God’s Word </vt:lpstr>
      <vt:lpstr>Scripture Study: Listening to God’s Word </vt:lpstr>
    </vt:vector>
  </TitlesOfParts>
  <Company>xx</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Life-threatening storm at sea</dc:title>
  <dc:creator>Don Schwager</dc:creator>
  <cp:lastModifiedBy>Mac Mini</cp:lastModifiedBy>
  <cp:revision>216</cp:revision>
  <dcterms:created xsi:type="dcterms:W3CDTF">2011-01-30T13:12:54Z</dcterms:created>
  <dcterms:modified xsi:type="dcterms:W3CDTF">2016-04-27T14:53:21Z</dcterms:modified>
</cp:coreProperties>
</file>