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20" r:id="rId3"/>
    <p:sldId id="339" r:id="rId4"/>
    <p:sldId id="344" r:id="rId5"/>
    <p:sldId id="345" r:id="rId6"/>
    <p:sldId id="340" r:id="rId7"/>
    <p:sldId id="346" r:id="rId8"/>
    <p:sldId id="347" r:id="rId9"/>
    <p:sldId id="348" r:id="rId10"/>
    <p:sldId id="349" r:id="rId11"/>
    <p:sldId id="341" r:id="rId12"/>
    <p:sldId id="342" r:id="rId13"/>
    <p:sldId id="343" r:id="rId14"/>
    <p:sldId id="338" r:id="rId15"/>
    <p:sldId id="328" r:id="rId16"/>
    <p:sldId id="324" r:id="rId17"/>
    <p:sldId id="355" r:id="rId18"/>
    <p:sldId id="357" r:id="rId19"/>
    <p:sldId id="359" r:id="rId20"/>
    <p:sldId id="356" r:id="rId21"/>
    <p:sldId id="358" r:id="rId22"/>
    <p:sldId id="360" r:id="rId23"/>
    <p:sldId id="327" r:id="rId24"/>
    <p:sldId id="354" r:id="rId25"/>
    <p:sldId id="351" r:id="rId26"/>
    <p:sldId id="329" r:id="rId27"/>
    <p:sldId id="353" r:id="rId28"/>
    <p:sldId id="352" r:id="rId29"/>
    <p:sldId id="330" r:id="rId30"/>
    <p:sldId id="350" r:id="rId31"/>
    <p:sldId id="331" r:id="rId32"/>
    <p:sldId id="332" r:id="rId33"/>
    <p:sldId id="333" r:id="rId34"/>
    <p:sldId id="334" r:id="rId35"/>
    <p:sldId id="335" r:id="rId36"/>
    <p:sldId id="336" r:id="rId37"/>
    <p:sldId id="337" r:id="rId38"/>
    <p:sldId id="284" r:id="rId39"/>
    <p:sldId id="361" r:id="rId40"/>
  </p:sldIdLst>
  <p:sldSz cx="9144000" cy="6858000" type="overhead"/>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4B41"/>
    <a:srgbClr val="513B2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45" autoAdjust="0"/>
    <p:restoredTop sz="94660"/>
  </p:normalViewPr>
  <p:slideViewPr>
    <p:cSldViewPr>
      <p:cViewPr varScale="1">
        <p:scale>
          <a:sx n="64" d="100"/>
          <a:sy n="64" d="100"/>
        </p:scale>
        <p:origin x="-43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50AF865-8DC9-43A6-9C16-E9E023C16E9D}" type="datetimeFigureOut">
              <a:rPr lang="en-US"/>
              <a:pPr>
                <a:defRPr/>
              </a:pPr>
              <a:t>4/26/2016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D32BFF-8B7A-42BF-991C-45FA0B5F8792}" type="slidenum">
              <a:rPr lang="en-US"/>
              <a:pPr>
                <a:defRPr/>
              </a:pPr>
              <a:t>‹#›</a:t>
            </a:fld>
            <a:endParaRPr lang="en-US"/>
          </a:p>
        </p:txBody>
      </p:sp>
    </p:spTree>
    <p:extLst>
      <p:ext uri="{BB962C8B-B14F-4D97-AF65-F5344CB8AC3E}">
        <p14:creationId xmlns="" xmlns:p14="http://schemas.microsoft.com/office/powerpoint/2010/main" val="3063142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1FF049-D791-4DA6-BF31-3606429AC9DD}" type="datetimeFigureOut">
              <a:rPr lang="en-US"/>
              <a:pPr>
                <a:defRPr/>
              </a:pPr>
              <a:t>4/26/2016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3B88CB-800A-4DC1-B61C-8832EA896AFE}" type="slidenum">
              <a:rPr lang="en-US"/>
              <a:pPr>
                <a:defRPr/>
              </a:pPr>
              <a:t>‹#›</a:t>
            </a:fld>
            <a:endParaRPr lang="en-US"/>
          </a:p>
        </p:txBody>
      </p:sp>
    </p:spTree>
    <p:extLst>
      <p:ext uri="{BB962C8B-B14F-4D97-AF65-F5344CB8AC3E}">
        <p14:creationId xmlns="" xmlns:p14="http://schemas.microsoft.com/office/powerpoint/2010/main" val="2094668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AEB417-F40B-4F62-916E-FCC0B951C037}" type="datetimeFigureOut">
              <a:rPr lang="en-US"/>
              <a:pPr>
                <a:defRPr/>
              </a:pPr>
              <a:t>4/26/2016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8902CD-E921-4189-AD4C-7F594EB0AF56}" type="slidenum">
              <a:rPr lang="en-US"/>
              <a:pPr>
                <a:defRPr/>
              </a:pPr>
              <a:t>‹#›</a:t>
            </a:fld>
            <a:endParaRPr lang="en-US"/>
          </a:p>
        </p:txBody>
      </p:sp>
    </p:spTree>
    <p:extLst>
      <p:ext uri="{BB962C8B-B14F-4D97-AF65-F5344CB8AC3E}">
        <p14:creationId xmlns="" xmlns:p14="http://schemas.microsoft.com/office/powerpoint/2010/main" val="282654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23788D-D1AA-4979-99A5-3DC62D00B8CC}" type="datetimeFigureOut">
              <a:rPr lang="en-US"/>
              <a:pPr>
                <a:defRPr/>
              </a:pPr>
              <a:t>4/26/2016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F7ACEE-9689-486E-B829-85F721B522B0}" type="slidenum">
              <a:rPr lang="en-US"/>
              <a:pPr>
                <a:defRPr/>
              </a:pPr>
              <a:t>‹#›</a:t>
            </a:fld>
            <a:endParaRPr lang="en-US"/>
          </a:p>
        </p:txBody>
      </p:sp>
    </p:spTree>
    <p:extLst>
      <p:ext uri="{BB962C8B-B14F-4D97-AF65-F5344CB8AC3E}">
        <p14:creationId xmlns="" xmlns:p14="http://schemas.microsoft.com/office/powerpoint/2010/main" val="203349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3E78C7-D25C-44A7-939F-D9D57F5BFE3D}" type="datetimeFigureOut">
              <a:rPr lang="en-US"/>
              <a:pPr>
                <a:defRPr/>
              </a:pPr>
              <a:t>4/26/2016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9BF8D6-F048-42B2-867C-713A25B8B65F}" type="slidenum">
              <a:rPr lang="en-US"/>
              <a:pPr>
                <a:defRPr/>
              </a:pPr>
              <a:t>‹#›</a:t>
            </a:fld>
            <a:endParaRPr lang="en-US"/>
          </a:p>
        </p:txBody>
      </p:sp>
    </p:spTree>
    <p:extLst>
      <p:ext uri="{BB962C8B-B14F-4D97-AF65-F5344CB8AC3E}">
        <p14:creationId xmlns="" xmlns:p14="http://schemas.microsoft.com/office/powerpoint/2010/main" val="1493843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8852C0-036F-469E-83D6-39530ACFF438}" type="datetimeFigureOut">
              <a:rPr lang="en-US"/>
              <a:pPr>
                <a:defRPr/>
              </a:pPr>
              <a:t>4/26/2016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296A4D-0F8A-442A-8E33-7A95E0D81C5A}" type="slidenum">
              <a:rPr lang="en-US"/>
              <a:pPr>
                <a:defRPr/>
              </a:pPr>
              <a:t>‹#›</a:t>
            </a:fld>
            <a:endParaRPr lang="en-US"/>
          </a:p>
        </p:txBody>
      </p:sp>
    </p:spTree>
    <p:extLst>
      <p:ext uri="{BB962C8B-B14F-4D97-AF65-F5344CB8AC3E}">
        <p14:creationId xmlns="" xmlns:p14="http://schemas.microsoft.com/office/powerpoint/2010/main" val="305136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553748B-C648-4555-A46A-D75DE815822F}" type="datetimeFigureOut">
              <a:rPr lang="en-US"/>
              <a:pPr>
                <a:defRPr/>
              </a:pPr>
              <a:t>4/26/2016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18BA03-722A-423F-877B-882C1F3B592D}" type="slidenum">
              <a:rPr lang="en-US"/>
              <a:pPr>
                <a:defRPr/>
              </a:pPr>
              <a:t>‹#›</a:t>
            </a:fld>
            <a:endParaRPr lang="en-US"/>
          </a:p>
        </p:txBody>
      </p:sp>
    </p:spTree>
    <p:extLst>
      <p:ext uri="{BB962C8B-B14F-4D97-AF65-F5344CB8AC3E}">
        <p14:creationId xmlns="" xmlns:p14="http://schemas.microsoft.com/office/powerpoint/2010/main" val="143871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5219EF-3403-4B5F-8D8D-72A6A8F61EB6}" type="datetimeFigureOut">
              <a:rPr lang="en-US"/>
              <a:pPr>
                <a:defRPr/>
              </a:pPr>
              <a:t>4/26/2016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133E883-50D1-4AB7-B4E0-97FB6C89B964}" type="slidenum">
              <a:rPr lang="en-US"/>
              <a:pPr>
                <a:defRPr/>
              </a:pPr>
              <a:t>‹#›</a:t>
            </a:fld>
            <a:endParaRPr lang="en-US"/>
          </a:p>
        </p:txBody>
      </p:sp>
    </p:spTree>
    <p:extLst>
      <p:ext uri="{BB962C8B-B14F-4D97-AF65-F5344CB8AC3E}">
        <p14:creationId xmlns="" xmlns:p14="http://schemas.microsoft.com/office/powerpoint/2010/main" val="340931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A0DD60-C293-44C0-B224-AA442E2DF5C2}" type="datetimeFigureOut">
              <a:rPr lang="en-US"/>
              <a:pPr>
                <a:defRPr/>
              </a:pPr>
              <a:t>4/26/2016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A4A7416-F219-408D-BCE2-E3DEEDD52C20}" type="slidenum">
              <a:rPr lang="en-US"/>
              <a:pPr>
                <a:defRPr/>
              </a:pPr>
              <a:t>‹#›</a:t>
            </a:fld>
            <a:endParaRPr lang="en-US"/>
          </a:p>
        </p:txBody>
      </p:sp>
    </p:spTree>
    <p:extLst>
      <p:ext uri="{BB962C8B-B14F-4D97-AF65-F5344CB8AC3E}">
        <p14:creationId xmlns="" xmlns:p14="http://schemas.microsoft.com/office/powerpoint/2010/main" val="370950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B6F68D-A10A-409A-B98E-BF7CB597CFC1}" type="datetimeFigureOut">
              <a:rPr lang="en-US"/>
              <a:pPr>
                <a:defRPr/>
              </a:pPr>
              <a:t>4/26/2016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6CC803-96B4-4F36-9BE3-E6BFD025BAAF}" type="slidenum">
              <a:rPr lang="en-US"/>
              <a:pPr>
                <a:defRPr/>
              </a:pPr>
              <a:t>‹#›</a:t>
            </a:fld>
            <a:endParaRPr lang="en-US"/>
          </a:p>
        </p:txBody>
      </p:sp>
    </p:spTree>
    <p:extLst>
      <p:ext uri="{BB962C8B-B14F-4D97-AF65-F5344CB8AC3E}">
        <p14:creationId xmlns="" xmlns:p14="http://schemas.microsoft.com/office/powerpoint/2010/main" val="312240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21E563-ECE6-4B4A-B386-7A65179D7808}" type="datetimeFigureOut">
              <a:rPr lang="en-US"/>
              <a:pPr>
                <a:defRPr/>
              </a:pPr>
              <a:t>4/26/2016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EDCDB5-161C-4288-B64F-4441BE52E8B6}" type="slidenum">
              <a:rPr lang="en-US"/>
              <a:pPr>
                <a:defRPr/>
              </a:pPr>
              <a:t>‹#›</a:t>
            </a:fld>
            <a:endParaRPr lang="en-US"/>
          </a:p>
        </p:txBody>
      </p:sp>
    </p:spTree>
    <p:extLst>
      <p:ext uri="{BB962C8B-B14F-4D97-AF65-F5344CB8AC3E}">
        <p14:creationId xmlns="" xmlns:p14="http://schemas.microsoft.com/office/powerpoint/2010/main" val="317539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C007399-68EE-4FEB-978C-B4113C21C0CD}" type="datetimeFigureOut">
              <a:rPr lang="en-US"/>
              <a:pPr>
                <a:defRPr/>
              </a:pPr>
              <a:t>4/26/2016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8CF61B8-8B13-40B7-88C0-CEA8194CF8D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9" name="Picture 8" descr="all-nature-proclaims-by-carden.jpg"/>
          <p:cNvPicPr>
            <a:picLocks noChangeAspect="1"/>
          </p:cNvPicPr>
          <p:nvPr/>
        </p:nvPicPr>
        <p:blipFill>
          <a:blip r:embed="rId2" cstate="screen"/>
          <a:stretch>
            <a:fillRect/>
          </a:stretch>
        </p:blipFill>
        <p:spPr>
          <a:xfrm>
            <a:off x="-32" y="22921"/>
            <a:ext cx="9144032" cy="6502423"/>
          </a:xfrm>
          <a:prstGeom prst="rect">
            <a:avLst/>
          </a:prstGeom>
        </p:spPr>
      </p:pic>
      <p:sp>
        <p:nvSpPr>
          <p:cNvPr id="12" name="Title 1"/>
          <p:cNvSpPr txBox="1">
            <a:spLocks/>
          </p:cNvSpPr>
          <p:nvPr/>
        </p:nvSpPr>
        <p:spPr bwMode="auto">
          <a:xfrm>
            <a:off x="214282" y="2571744"/>
            <a:ext cx="8662990" cy="2151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Old Testament Types that Foreshadow Christ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and his Work of Salvation</a:t>
            </a:r>
            <a:endParaRPr kumimoji="0" lang="en-US"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
        <p:nvSpPr>
          <p:cNvPr id="7" name="Title 1"/>
          <p:cNvSpPr txBox="1">
            <a:spLocks/>
          </p:cNvSpPr>
          <p:nvPr/>
        </p:nvSpPr>
        <p:spPr bwMode="auto">
          <a:xfrm>
            <a:off x="71406" y="571480"/>
            <a:ext cx="9001156" cy="1571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000" smtClean="0">
                <a:effectLst>
                  <a:outerShdw blurRad="38100" dist="38100" dir="2700000" algn="tl">
                    <a:srgbClr val="000000">
                      <a:alpha val="43137"/>
                    </a:srgbClr>
                  </a:outerShdw>
                </a:effectLst>
                <a:latin typeface="+mj-lt"/>
                <a:ea typeface="+mj-ea"/>
                <a:cs typeface="Times New Roman" pitchFamily="18" charset="0"/>
              </a:rPr>
              <a:t>Week 7 </a:t>
            </a:r>
            <a:r>
              <a:rPr lang="en-GB" sz="4000" dirty="0" smtClean="0">
                <a:effectLst>
                  <a:outerShdw blurRad="38100" dist="38100" dir="2700000" algn="tl">
                    <a:srgbClr val="000000">
                      <a:alpha val="43137"/>
                    </a:srgbClr>
                  </a:outerShdw>
                </a:effectLst>
                <a:latin typeface="+mj-lt"/>
                <a:ea typeface="+mj-ea"/>
                <a:cs typeface="Times New Roman" pitchFamily="18" charset="0"/>
              </a:rPr>
              <a:t>Scripture Study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
        <p:nvSpPr>
          <p:cNvPr id="8" name="Title 1"/>
          <p:cNvSpPr txBox="1">
            <a:spLocks/>
          </p:cNvSpPr>
          <p:nvPr/>
        </p:nvSpPr>
        <p:spPr bwMode="auto">
          <a:xfrm>
            <a:off x="214282" y="6480720"/>
            <a:ext cx="8662990" cy="332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Kairos</a:t>
            </a:r>
            <a:r>
              <a:rPr kumimoji="0" lang="en-US" sz="1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 Scripture Study </a:t>
            </a:r>
            <a:r>
              <a:rPr kumimoji="0" lang="en-US" sz="1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Course – edited by Don </a:t>
            </a:r>
            <a:r>
              <a:rPr kumimoji="0" lang="en-US" sz="12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Schwager</a:t>
            </a:r>
            <a:r>
              <a:rPr kumimoji="0" lang="en-US" sz="1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 2013-2016 – see credits at end</a:t>
            </a:r>
            <a:endParaRPr kumimoji="0" lang="en-US" sz="1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02_Ex_27_02_RG.jpg"/>
          <p:cNvPicPr>
            <a:picLocks noChangeAspect="1"/>
          </p:cNvPicPr>
          <p:nvPr/>
        </p:nvPicPr>
        <p:blipFill>
          <a:blip r:embed="rId2" cstate="screen"/>
          <a:stretch>
            <a:fillRect/>
          </a:stretch>
        </p:blipFill>
        <p:spPr>
          <a:xfrm>
            <a:off x="49289" y="71414"/>
            <a:ext cx="8996951" cy="6572296"/>
          </a:xfrm>
          <a:prstGeom prst="rect">
            <a:avLst/>
          </a:prstGeom>
        </p:spPr>
      </p:pic>
    </p:spTree>
    <p:extLst>
      <p:ext uri="{BB962C8B-B14F-4D97-AF65-F5344CB8AC3E}">
        <p14:creationId xmlns="" xmlns:p14="http://schemas.microsoft.com/office/powerpoint/2010/main" val="2123380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214282" y="571480"/>
            <a:ext cx="8715436" cy="6286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GB" sz="3200" dirty="0" smtClean="0">
              <a:effectLst>
                <a:outerShdw blurRad="38100" dist="38100" dir="2700000" algn="tl">
                  <a:srgbClr val="000000">
                    <a:alpha val="43137"/>
                  </a:srgbClr>
                </a:outerShdw>
              </a:effectLst>
              <a:latin typeface="+mn-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sz="3200" dirty="0" smtClean="0">
                <a:effectLst>
                  <a:outerShdw blurRad="38100" dist="38100" dir="2700000" algn="tl">
                    <a:srgbClr val="000000">
                      <a:alpha val="43137"/>
                    </a:srgbClr>
                  </a:outerShdw>
                </a:effectLst>
                <a:latin typeface="+mn-lt"/>
                <a:ea typeface="+mj-ea"/>
                <a:cs typeface="Times New Roman" pitchFamily="18" charset="0"/>
              </a:rPr>
              <a:t>New Testament Interpretation</a:t>
            </a:r>
          </a:p>
          <a:p>
            <a:pPr marL="0" marR="0" lvl="0" indent="0" defTabSz="914400" rtl="0" eaLnBrk="1" fontAlgn="base" latinLnBrk="0" hangingPunct="1">
              <a:lnSpc>
                <a:spcPct val="100000"/>
              </a:lnSpc>
              <a:spcBef>
                <a:spcPct val="0"/>
              </a:spcBef>
              <a:spcAft>
                <a:spcPct val="0"/>
              </a:spcAft>
              <a:buClrTx/>
              <a:buSzTx/>
              <a:buFontTx/>
              <a:buNone/>
              <a:tabLst/>
              <a:defRPr/>
            </a:pPr>
            <a:r>
              <a:rPr lang="en-GB" sz="3200" dirty="0" smtClean="0">
                <a:effectLst>
                  <a:outerShdw blurRad="38100" dist="38100" dir="2700000" algn="tl">
                    <a:srgbClr val="000000">
                      <a:alpha val="43137"/>
                    </a:srgbClr>
                  </a:outerShdw>
                </a:effectLst>
                <a:latin typeface="+mn-lt"/>
                <a:ea typeface="+mj-ea"/>
                <a:cs typeface="Times New Roman" pitchFamily="18" charset="0"/>
              </a:rPr>
              <a:t> </a:t>
            </a:r>
          </a:p>
          <a:p>
            <a:r>
              <a:rPr lang="en-US" sz="2800" dirty="0" smtClean="0">
                <a:latin typeface="Times New Roman" pitchFamily="18" charset="0"/>
                <a:cs typeface="Times New Roman" pitchFamily="18" charset="0"/>
              </a:rPr>
              <a:t>“They serve a copy and shadow of the heavenly sanctuary; for when Moses was about to erect the tent, he was instructed by God, saying, "See  that you make everything according to the pattern which was shown you  on the mountain.” </a:t>
            </a:r>
          </a:p>
          <a:p>
            <a:pPr algn="r"/>
            <a:r>
              <a:rPr lang="en-US" sz="2800" dirty="0" smtClean="0">
                <a:latin typeface="Times New Roman" pitchFamily="18" charset="0"/>
                <a:cs typeface="Times New Roman" pitchFamily="18" charset="0"/>
              </a:rPr>
              <a:t>– Hebrews 8:5</a:t>
            </a:r>
          </a:p>
          <a:p>
            <a:endParaRPr lang="en-GB"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“For Christ has entered, not into a sanctuary made with hands, a copy of the true one, but into heaven itself, now to appear in the presence of God on our behalf. “ </a:t>
            </a:r>
          </a:p>
          <a:p>
            <a:pPr algn="r"/>
            <a:r>
              <a:rPr lang="en-US" sz="2800" dirty="0" smtClean="0">
                <a:latin typeface="Times New Roman" pitchFamily="18" charset="0"/>
                <a:cs typeface="Times New Roman" pitchFamily="18" charset="0"/>
              </a:rPr>
              <a:t>– Hebrews 9:24</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endPar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extLst>
      <p:ext uri="{BB962C8B-B14F-4D97-AF65-F5344CB8AC3E}">
        <p14:creationId xmlns="" xmlns:p14="http://schemas.microsoft.com/office/powerpoint/2010/main" val="2123380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rgbClr val="154B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285720" y="71438"/>
            <a:ext cx="8643998" cy="6643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GB" sz="3200" dirty="0" smtClean="0">
              <a:effectLst>
                <a:outerShdw blurRad="38100" dist="38100" dir="2700000" algn="tl">
                  <a:srgbClr val="000000">
                    <a:alpha val="43137"/>
                  </a:srgbClr>
                </a:outerShdw>
              </a:effectLst>
              <a:latin typeface="+mn-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sz="3200" dirty="0" smtClean="0">
              <a:effectLst>
                <a:outerShdw blurRad="38100" dist="38100" dir="2700000" algn="tl">
                  <a:srgbClr val="000000">
                    <a:alpha val="43137"/>
                  </a:srgbClr>
                </a:outerShdw>
              </a:effectLst>
              <a:latin typeface="+mn-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sz="3200" dirty="0" smtClean="0">
                <a:effectLst>
                  <a:outerShdw blurRad="38100" dist="38100" dir="2700000" algn="tl">
                    <a:srgbClr val="000000">
                      <a:alpha val="43137"/>
                    </a:srgbClr>
                  </a:outerShdw>
                </a:effectLst>
                <a:latin typeface="+mn-lt"/>
                <a:ea typeface="+mj-ea"/>
                <a:cs typeface="Times New Roman" pitchFamily="18" charset="0"/>
              </a:rPr>
              <a:t>Meaning of “pattern” and “type” </a:t>
            </a:r>
          </a:p>
          <a:p>
            <a:endParaRPr lang="en-GB" sz="1400" dirty="0" smtClean="0">
              <a:latin typeface="Times New Roman" pitchFamily="18" charset="0"/>
              <a:cs typeface="Times New Roman" pitchFamily="18" charset="0"/>
            </a:endParaRPr>
          </a:p>
          <a:p>
            <a:r>
              <a:rPr lang="en-GB" sz="2800" dirty="0" smtClean="0">
                <a:latin typeface="Times New Roman" pitchFamily="18" charset="0"/>
                <a:cs typeface="Times New Roman" pitchFamily="18" charset="0"/>
              </a:rPr>
              <a:t>The word “pattern” in Scripture can also be translated “type”. The Greek Bible uses the word </a:t>
            </a:r>
            <a:r>
              <a:rPr lang="en-GB" sz="2800" i="1" dirty="0" err="1" smtClean="0">
                <a:latin typeface="Times New Roman" pitchFamily="18" charset="0"/>
                <a:cs typeface="Times New Roman" pitchFamily="18" charset="0"/>
              </a:rPr>
              <a:t>tupos</a:t>
            </a:r>
            <a:r>
              <a:rPr lang="en-GB" sz="2800" dirty="0" smtClean="0">
                <a:latin typeface="Times New Roman" pitchFamily="18" charset="0"/>
                <a:cs typeface="Times New Roman" pitchFamily="18" charset="0"/>
              </a:rPr>
              <a:t> to translate the Hebrew word for </a:t>
            </a:r>
            <a:r>
              <a:rPr lang="en-GB" sz="2800" i="1" dirty="0" smtClean="0">
                <a:latin typeface="Times New Roman" pitchFamily="18" charset="0"/>
                <a:cs typeface="Times New Roman" pitchFamily="18" charset="0"/>
              </a:rPr>
              <a:t>pattern</a:t>
            </a:r>
            <a:r>
              <a:rPr lang="en-GB" sz="2800" dirty="0" smtClean="0">
                <a:latin typeface="Times New Roman" pitchFamily="18" charset="0"/>
                <a:cs typeface="Times New Roman" pitchFamily="18" charset="0"/>
              </a:rPr>
              <a:t> in Exodus 25:40. </a:t>
            </a:r>
          </a:p>
          <a:p>
            <a:endParaRPr lang="en-GB" sz="2800" dirty="0" smtClean="0">
              <a:latin typeface="Times New Roman" pitchFamily="18" charset="0"/>
              <a:cs typeface="Times New Roman" pitchFamily="18" charset="0"/>
            </a:endParaRPr>
          </a:p>
          <a:p>
            <a:r>
              <a:rPr lang="en-GB" sz="2800" dirty="0" smtClean="0">
                <a:latin typeface="Times New Roman" pitchFamily="18" charset="0"/>
                <a:cs typeface="Times New Roman" pitchFamily="18" charset="0"/>
              </a:rPr>
              <a:t>The English word </a:t>
            </a:r>
            <a:r>
              <a:rPr lang="en-GB" sz="2800" i="1" dirty="0" smtClean="0">
                <a:latin typeface="Times New Roman" pitchFamily="18" charset="0"/>
                <a:cs typeface="Times New Roman" pitchFamily="18" charset="0"/>
              </a:rPr>
              <a:t>type</a:t>
            </a:r>
            <a:r>
              <a:rPr lang="en-GB" sz="2800" dirty="0" smtClean="0">
                <a:latin typeface="Times New Roman" pitchFamily="18" charset="0"/>
                <a:cs typeface="Times New Roman" pitchFamily="18" charset="0"/>
              </a:rPr>
              <a:t> comes from the Greek word </a:t>
            </a:r>
            <a:r>
              <a:rPr lang="en-GB" sz="2800" i="1" dirty="0" err="1" smtClean="0">
                <a:latin typeface="Times New Roman" pitchFamily="18" charset="0"/>
                <a:cs typeface="Times New Roman" pitchFamily="18" charset="0"/>
              </a:rPr>
              <a:t>tupos</a:t>
            </a:r>
            <a:r>
              <a:rPr lang="en-GB" sz="2800" dirty="0" smtClean="0">
                <a:latin typeface="Times New Roman" pitchFamily="18" charset="0"/>
                <a:cs typeface="Times New Roman" pitchFamily="18" charset="0"/>
              </a:rPr>
              <a:t>. The Latin translation of type (</a:t>
            </a:r>
            <a:r>
              <a:rPr lang="en-GB" sz="2800" i="1" dirty="0" err="1" smtClean="0">
                <a:latin typeface="Times New Roman" pitchFamily="18" charset="0"/>
                <a:cs typeface="Times New Roman" pitchFamily="18" charset="0"/>
              </a:rPr>
              <a:t>tupos</a:t>
            </a:r>
            <a:r>
              <a:rPr lang="en-GB" sz="2800" dirty="0" smtClean="0">
                <a:latin typeface="Times New Roman" pitchFamily="18" charset="0"/>
                <a:cs typeface="Times New Roman" pitchFamily="18" charset="0"/>
              </a:rPr>
              <a:t>) was </a:t>
            </a:r>
            <a:r>
              <a:rPr lang="en-GB" sz="2800" i="1" dirty="0" err="1" smtClean="0">
                <a:latin typeface="Times New Roman" pitchFamily="18" charset="0"/>
                <a:cs typeface="Times New Roman" pitchFamily="18" charset="0"/>
              </a:rPr>
              <a:t>figura</a:t>
            </a:r>
            <a:r>
              <a:rPr lang="en-GB" sz="2800" dirty="0" smtClean="0">
                <a:latin typeface="Times New Roman" pitchFamily="18" charset="0"/>
                <a:cs typeface="Times New Roman" pitchFamily="18" charset="0"/>
              </a:rPr>
              <a:t>. The Old type is a </a:t>
            </a:r>
            <a:r>
              <a:rPr lang="en-GB" sz="2800" i="1" dirty="0" smtClean="0">
                <a:latin typeface="Times New Roman" pitchFamily="18" charset="0"/>
                <a:cs typeface="Times New Roman" pitchFamily="18" charset="0"/>
              </a:rPr>
              <a:t>figure</a:t>
            </a:r>
            <a:r>
              <a:rPr lang="en-GB" sz="2800" dirty="0" smtClean="0">
                <a:latin typeface="Times New Roman" pitchFamily="18" charset="0"/>
                <a:cs typeface="Times New Roman" pitchFamily="18" charset="0"/>
              </a:rPr>
              <a:t> or something that </a:t>
            </a:r>
            <a:r>
              <a:rPr lang="en-GB" sz="2800" i="1" dirty="0" smtClean="0">
                <a:latin typeface="Times New Roman" pitchFamily="18" charset="0"/>
                <a:cs typeface="Times New Roman" pitchFamily="18" charset="0"/>
              </a:rPr>
              <a:t>prefigures</a:t>
            </a:r>
            <a:r>
              <a:rPr lang="en-GB" sz="2800" dirty="0" smtClean="0">
                <a:latin typeface="Times New Roman" pitchFamily="18" charset="0"/>
                <a:cs typeface="Times New Roman" pitchFamily="18" charset="0"/>
              </a:rPr>
              <a:t> the New Testament realities.</a:t>
            </a:r>
          </a:p>
          <a:p>
            <a:endParaRPr lang="en-GB" sz="2800" dirty="0" smtClean="0">
              <a:latin typeface="Times New Roman" pitchFamily="18" charset="0"/>
              <a:cs typeface="Times New Roman" pitchFamily="18" charset="0"/>
            </a:endParaRPr>
          </a:p>
          <a:p>
            <a:r>
              <a:rPr lang="en-GB" sz="2800" dirty="0" smtClean="0">
                <a:latin typeface="Times New Roman" pitchFamily="18" charset="0"/>
                <a:cs typeface="Times New Roman" pitchFamily="18" charset="0"/>
              </a:rPr>
              <a:t>The Old Testament realities came before the New Testament realities, but they showed something of what the New Testament realities would be like. The Old Testament realities </a:t>
            </a:r>
            <a:r>
              <a:rPr lang="en-GB" sz="2800" i="1" dirty="0" smtClean="0">
                <a:latin typeface="Times New Roman" pitchFamily="18" charset="0"/>
                <a:cs typeface="Times New Roman" pitchFamily="18" charset="0"/>
              </a:rPr>
              <a:t>typify</a:t>
            </a:r>
            <a:r>
              <a:rPr lang="en-GB" sz="2800" dirty="0" smtClean="0">
                <a:latin typeface="Times New Roman" pitchFamily="18" charset="0"/>
                <a:cs typeface="Times New Roman" pitchFamily="18" charset="0"/>
              </a:rPr>
              <a:t> the New Testament realities.</a:t>
            </a:r>
            <a:r>
              <a:rPr lang="en-US" sz="2800" dirty="0" smtClean="0">
                <a:latin typeface="Times New Roman" pitchFamily="18" charset="0"/>
                <a:cs typeface="Times New Roman" pitchFamily="18" charset="0"/>
              </a:rPr>
              <a:t>                     </a:t>
            </a:r>
            <a:endPar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extLst>
      <p:ext uri="{BB962C8B-B14F-4D97-AF65-F5344CB8AC3E}">
        <p14:creationId xmlns="" xmlns:p14="http://schemas.microsoft.com/office/powerpoint/2010/main" val="2123380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285720" y="357166"/>
            <a:ext cx="8715436" cy="6215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GB" sz="3200" dirty="0" smtClean="0">
              <a:effectLst>
                <a:outerShdw blurRad="38100" dist="38100" dir="2700000" algn="tl">
                  <a:srgbClr val="000000">
                    <a:alpha val="43137"/>
                  </a:srgbClr>
                </a:outerShdw>
              </a:effectLst>
              <a:latin typeface="+mn-lt"/>
              <a:ea typeface="+mj-ea"/>
              <a:cs typeface="Times New Roman" pitchFamily="18" charset="0"/>
            </a:endParaRPr>
          </a:p>
          <a:p>
            <a:pPr lvl="0" algn="ctr">
              <a:defRPr/>
            </a:pPr>
            <a:r>
              <a:rPr lang="en-GB" sz="3200" dirty="0" smtClean="0">
                <a:effectLst>
                  <a:outerShdw blurRad="38100" dist="38100" dir="2700000" algn="tl">
                    <a:srgbClr val="000000">
                      <a:alpha val="43137"/>
                    </a:srgbClr>
                  </a:outerShdw>
                </a:effectLst>
                <a:cs typeface="Times New Roman" pitchFamily="18" charset="0"/>
              </a:rPr>
              <a:t>New Testament Interpretation</a:t>
            </a:r>
          </a:p>
          <a:p>
            <a:pPr marL="0" marR="0" lvl="0" indent="0" defTabSz="914400" rtl="0" eaLnBrk="1" fontAlgn="base" latinLnBrk="0" hangingPunct="1">
              <a:lnSpc>
                <a:spcPct val="100000"/>
              </a:lnSpc>
              <a:spcBef>
                <a:spcPct val="0"/>
              </a:spcBef>
              <a:spcAft>
                <a:spcPct val="0"/>
              </a:spcAft>
              <a:buClrTx/>
              <a:buSzTx/>
              <a:buFontTx/>
              <a:buNone/>
              <a:tabLst/>
              <a:defRPr/>
            </a:pPr>
            <a:r>
              <a:rPr lang="en-GB" sz="3200" dirty="0" smtClean="0">
                <a:effectLst>
                  <a:outerShdw blurRad="38100" dist="38100" dir="2700000" algn="tl">
                    <a:srgbClr val="000000">
                      <a:alpha val="43137"/>
                    </a:srgbClr>
                  </a:outerShdw>
                </a:effectLst>
                <a:latin typeface="+mn-lt"/>
                <a:ea typeface="+mj-ea"/>
                <a:cs typeface="Times New Roman" pitchFamily="18" charset="0"/>
              </a:rPr>
              <a:t> </a:t>
            </a:r>
          </a:p>
          <a:p>
            <a:r>
              <a:rPr lang="en-US" sz="2800" dirty="0" smtClean="0">
                <a:latin typeface="Times New Roman" pitchFamily="18" charset="0"/>
                <a:cs typeface="Times New Roman" pitchFamily="18" charset="0"/>
              </a:rPr>
              <a:t>“I want you to know, brethren, that our fathers were all under the cloud, and all passed through the sea, and all were baptized into Moses in the cloud and in the sea, and all ate the same supernatural food and all drank the same supernatural drink. For they drank from the supernatural Rock which followed them, and the Rock was Christ.”</a:t>
            </a:r>
          </a:p>
          <a:p>
            <a:pPr algn="r"/>
            <a:endParaRPr lang="en-US" sz="2800" dirty="0" smtClean="0">
              <a:latin typeface="Times New Roman" pitchFamily="18" charset="0"/>
              <a:cs typeface="Times New Roman" pitchFamily="18" charset="0"/>
            </a:endParaRPr>
          </a:p>
          <a:p>
            <a:pPr algn="r"/>
            <a:r>
              <a:rPr lang="en-US" sz="2800" dirty="0" smtClean="0">
                <a:latin typeface="Times New Roman" pitchFamily="18" charset="0"/>
                <a:cs typeface="Times New Roman" pitchFamily="18" charset="0"/>
              </a:rPr>
              <a:t> – 1 Corinthians 10:1-4                     </a:t>
            </a:r>
            <a:endPar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extLst>
      <p:ext uri="{BB962C8B-B14F-4D97-AF65-F5344CB8AC3E}">
        <p14:creationId xmlns="" xmlns:p14="http://schemas.microsoft.com/office/powerpoint/2010/main" val="2123380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braham-s-sacrifice-1655.jpg"/>
          <p:cNvPicPr>
            <a:picLocks noChangeAspect="1"/>
          </p:cNvPicPr>
          <p:nvPr/>
        </p:nvPicPr>
        <p:blipFill>
          <a:blip r:embed="rId2" cstate="screen"/>
          <a:stretch>
            <a:fillRect/>
          </a:stretch>
        </p:blipFill>
        <p:spPr>
          <a:xfrm>
            <a:off x="1857356" y="1428736"/>
            <a:ext cx="4786346" cy="5359237"/>
          </a:xfrm>
          <a:prstGeom prst="rect">
            <a:avLst/>
          </a:prstGeom>
        </p:spPr>
      </p:pic>
      <p:sp>
        <p:nvSpPr>
          <p:cNvPr id="6" name="Title 1"/>
          <p:cNvSpPr txBox="1">
            <a:spLocks/>
          </p:cNvSpPr>
          <p:nvPr/>
        </p:nvSpPr>
        <p:spPr bwMode="auto">
          <a:xfrm>
            <a:off x="0" y="0"/>
            <a:ext cx="8662990" cy="17859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Some Old Testament Types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that Foreshadow Christ and his Work of Salvation</a:t>
            </a:r>
            <a:endParaRPr kumimoji="0" lang="en-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extLst>
      <p:ext uri="{BB962C8B-B14F-4D97-AF65-F5344CB8AC3E}">
        <p14:creationId xmlns="" xmlns:p14="http://schemas.microsoft.com/office/powerpoint/2010/main" val="2123380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0"/>
            <a:ext cx="892971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sz="3600" dirty="0" smtClean="0"/>
              <a:t>Old Testament Types of Christ</a:t>
            </a:r>
          </a:p>
          <a:p>
            <a:endParaRPr lang="en-US" sz="2000" dirty="0" smtClean="0"/>
          </a:p>
          <a:p>
            <a:r>
              <a:rPr lang="en-US" sz="3200" dirty="0" smtClean="0"/>
              <a:t>A “Type” is a representation or </a:t>
            </a:r>
            <a:r>
              <a:rPr lang="en-US" sz="3200" b="1" dirty="0" smtClean="0"/>
              <a:t>pre-figuring</a:t>
            </a:r>
            <a:r>
              <a:rPr lang="en-US" sz="3200" dirty="0" smtClean="0"/>
              <a:t> of something that is to come.  We might think of it as a template or even a </a:t>
            </a:r>
            <a:r>
              <a:rPr lang="en-US" sz="3200" b="1" dirty="0" smtClean="0"/>
              <a:t>shadow</a:t>
            </a:r>
            <a:r>
              <a:rPr lang="en-US" sz="3200" dirty="0" smtClean="0"/>
              <a:t> (or </a:t>
            </a:r>
            <a:r>
              <a:rPr lang="en-US" sz="3200" i="1" dirty="0" smtClean="0"/>
              <a:t>foreshadowing</a:t>
            </a:r>
            <a:r>
              <a:rPr lang="en-US" sz="3200" dirty="0" smtClean="0"/>
              <a:t>) that dimly represents what is to come.  </a:t>
            </a:r>
          </a:p>
          <a:p>
            <a:endParaRPr lang="en-US" sz="2000" dirty="0" smtClean="0"/>
          </a:p>
          <a:p>
            <a:r>
              <a:rPr lang="en-US" sz="3200" dirty="0" smtClean="0"/>
              <a:t>These are intentionally placed in the Scripture to describe and identify the Messiah when he came.  They were designed by God to prefigure some aspect of the person of Jesus Christ. They are Old Testament “anticipations” of Christ and since they dealt with a future person (the Messiah), they were “prophetic.” </a:t>
            </a:r>
            <a:endParaRPr lang="en-GB"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214314" y="4357670"/>
            <a:ext cx="8929718" cy="27146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baseline="30000" dirty="0" smtClean="0">
                <a:latin typeface="Times New Roman" pitchFamily="18" charset="0"/>
                <a:cs typeface="Times New Roman" pitchFamily="18" charset="0"/>
              </a:rPr>
              <a:t>Genesis 22:1</a:t>
            </a:r>
            <a:r>
              <a:rPr lang="en-US" sz="2800" b="1"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After these things God tested Abraham and said to him, “Abraham!” And he said, “Here I am.” </a:t>
            </a:r>
            <a:r>
              <a:rPr lang="en-US" sz="3000" b="1" baseline="30000" dirty="0" smtClean="0">
                <a:latin typeface="Times New Roman" pitchFamily="18" charset="0"/>
                <a:cs typeface="Times New Roman" pitchFamily="18" charset="0"/>
              </a:rPr>
              <a:t>2 </a:t>
            </a:r>
            <a:r>
              <a:rPr lang="en-US" sz="3000" dirty="0" smtClean="0">
                <a:latin typeface="Times New Roman" pitchFamily="18" charset="0"/>
                <a:cs typeface="Times New Roman" pitchFamily="18" charset="0"/>
              </a:rPr>
              <a:t>He said, </a:t>
            </a:r>
            <a:r>
              <a:rPr lang="en-US" sz="2800"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Take your son, your only son Isaac, whom you love</a:t>
            </a:r>
            <a:r>
              <a:rPr lang="en-US" sz="2800" dirty="0" smtClean="0">
                <a:latin typeface="Times New Roman" pitchFamily="18" charset="0"/>
                <a:cs typeface="Times New Roman" pitchFamily="18" charset="0"/>
              </a:rPr>
              <a:t>, and go to the land of </a:t>
            </a:r>
            <a:r>
              <a:rPr lang="en-US" sz="2800" dirty="0" err="1" smtClean="0">
                <a:latin typeface="Times New Roman" pitchFamily="18" charset="0"/>
                <a:cs typeface="Times New Roman" pitchFamily="18" charset="0"/>
              </a:rPr>
              <a:t>Moriah</a:t>
            </a:r>
            <a:r>
              <a:rPr lang="en-US" sz="2800" dirty="0" smtClean="0">
                <a:latin typeface="Times New Roman" pitchFamily="18" charset="0"/>
                <a:cs typeface="Times New Roman" pitchFamily="18" charset="0"/>
              </a:rPr>
              <a:t>, and </a:t>
            </a:r>
            <a:r>
              <a:rPr lang="en-US" sz="2800" b="1" dirty="0" smtClean="0">
                <a:latin typeface="Times New Roman" pitchFamily="18" charset="0"/>
                <a:cs typeface="Times New Roman" pitchFamily="18" charset="0"/>
              </a:rPr>
              <a:t>offer him there as a burnt offering</a:t>
            </a:r>
            <a:r>
              <a:rPr lang="en-US" sz="2800" dirty="0" smtClean="0">
                <a:latin typeface="Times New Roman" pitchFamily="18" charset="0"/>
                <a:cs typeface="Times New Roman" pitchFamily="18" charset="0"/>
              </a:rPr>
              <a:t> on one of the mountains of which I shall tell you.”</a:t>
            </a:r>
            <a:r>
              <a:rPr lang="en-US" sz="3000" dirty="0" smtClean="0">
                <a:latin typeface="Times New Roman" pitchFamily="18" charset="0"/>
                <a:cs typeface="Times New Roman" pitchFamily="18" charset="0"/>
              </a:rPr>
              <a:t> </a:t>
            </a:r>
          </a:p>
          <a:p>
            <a:endParaRPr lang="en-US" sz="3000" b="1" baseline="30000" dirty="0" smtClean="0">
              <a:latin typeface="Times New Roman" pitchFamily="18" charset="0"/>
              <a:cs typeface="Times New Roman" pitchFamily="18" charset="0"/>
            </a:endParaRPr>
          </a:p>
        </p:txBody>
      </p:sp>
      <p:pic>
        <p:nvPicPr>
          <p:cNvPr id="6" name="Picture 5" descr="01_Ge_22_03_RG.jpg"/>
          <p:cNvPicPr>
            <a:picLocks noChangeAspect="1"/>
          </p:cNvPicPr>
          <p:nvPr/>
        </p:nvPicPr>
        <p:blipFill>
          <a:blip r:embed="rId2" cstate="screen"/>
          <a:stretch>
            <a:fillRect/>
          </a:stretch>
        </p:blipFill>
        <p:spPr>
          <a:xfrm>
            <a:off x="1357290" y="0"/>
            <a:ext cx="5857916" cy="438172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01_Ge_22_04_RG.jpg"/>
          <p:cNvPicPr>
            <a:picLocks noChangeAspect="1"/>
          </p:cNvPicPr>
          <p:nvPr/>
        </p:nvPicPr>
        <p:blipFill>
          <a:blip r:embed="rId2" cstate="screen"/>
          <a:stretch>
            <a:fillRect/>
          </a:stretch>
        </p:blipFill>
        <p:spPr>
          <a:xfrm>
            <a:off x="642910" y="-24"/>
            <a:ext cx="7886948" cy="5729867"/>
          </a:xfrm>
          <a:prstGeom prst="rect">
            <a:avLst/>
          </a:prstGeom>
        </p:spPr>
      </p:pic>
      <p:sp>
        <p:nvSpPr>
          <p:cNvPr id="7" name="Title 1"/>
          <p:cNvSpPr txBox="1">
            <a:spLocks/>
          </p:cNvSpPr>
          <p:nvPr/>
        </p:nvSpPr>
        <p:spPr bwMode="auto">
          <a:xfrm>
            <a:off x="571504" y="5572140"/>
            <a:ext cx="8429652" cy="1000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3000" b="1" baseline="30000" dirty="0" smtClean="0">
              <a:latin typeface="Times New Roman" pitchFamily="18" charset="0"/>
              <a:cs typeface="Times New Roman" pitchFamily="18" charset="0"/>
            </a:endParaRPr>
          </a:p>
          <a:p>
            <a:r>
              <a:rPr lang="en-US" sz="3000" b="1" baseline="30000" dirty="0" smtClean="0">
                <a:latin typeface="Times New Roman" pitchFamily="18" charset="0"/>
                <a:cs typeface="Times New Roman" pitchFamily="18" charset="0"/>
              </a:rPr>
              <a:t>6 </a:t>
            </a:r>
            <a:r>
              <a:rPr lang="en-US" sz="3000" dirty="0" smtClean="0">
                <a:latin typeface="Times New Roman" pitchFamily="18" charset="0"/>
                <a:cs typeface="Times New Roman" pitchFamily="18" charset="0"/>
              </a:rPr>
              <a:t>And Abraham took the wood of the burnt offering   and laid it on Isaac his son. </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braham-Isaac-altar.jpg"/>
          <p:cNvPicPr>
            <a:picLocks noChangeAspect="1"/>
          </p:cNvPicPr>
          <p:nvPr/>
        </p:nvPicPr>
        <p:blipFill>
          <a:blip r:embed="rId2" cstate="screen"/>
          <a:stretch>
            <a:fillRect/>
          </a:stretch>
        </p:blipFill>
        <p:spPr>
          <a:xfrm>
            <a:off x="172853" y="0"/>
            <a:ext cx="8756865" cy="4071942"/>
          </a:xfrm>
          <a:prstGeom prst="rect">
            <a:avLst/>
          </a:prstGeom>
        </p:spPr>
      </p:pic>
      <p:sp>
        <p:nvSpPr>
          <p:cNvPr id="7" name="Title 1"/>
          <p:cNvSpPr txBox="1">
            <a:spLocks/>
          </p:cNvSpPr>
          <p:nvPr/>
        </p:nvSpPr>
        <p:spPr bwMode="auto">
          <a:xfrm>
            <a:off x="357158" y="3929042"/>
            <a:ext cx="8572528" cy="2786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000" b="1" baseline="30000" dirty="0" smtClean="0">
                <a:latin typeface="Times New Roman" pitchFamily="18" charset="0"/>
                <a:cs typeface="Times New Roman" pitchFamily="18" charset="0"/>
              </a:rPr>
              <a:t>7 </a:t>
            </a:r>
            <a:r>
              <a:rPr lang="en-US" sz="3000" dirty="0" smtClean="0">
                <a:latin typeface="Times New Roman" pitchFamily="18" charset="0"/>
                <a:cs typeface="Times New Roman" pitchFamily="18" charset="0"/>
              </a:rPr>
              <a:t>And Isaac said to his father Abraham, “My father!” And he said, “Here I am, my son.” He said, “Behold, the fire and the wood, but where is the lamb for a burnt offering?” </a:t>
            </a:r>
            <a:r>
              <a:rPr lang="en-US" sz="3000" b="1" baseline="30000" dirty="0" smtClean="0">
                <a:latin typeface="Times New Roman" pitchFamily="18" charset="0"/>
                <a:cs typeface="Times New Roman" pitchFamily="18" charset="0"/>
              </a:rPr>
              <a:t>8 </a:t>
            </a:r>
            <a:r>
              <a:rPr lang="en-US" sz="3000" dirty="0" smtClean="0">
                <a:latin typeface="Times New Roman" pitchFamily="18" charset="0"/>
                <a:cs typeface="Times New Roman" pitchFamily="18" charset="0"/>
              </a:rPr>
              <a:t>Abraham said, </a:t>
            </a:r>
            <a:r>
              <a:rPr lang="en-US" sz="3000" b="1" dirty="0" smtClean="0">
                <a:latin typeface="Times New Roman" pitchFamily="18" charset="0"/>
                <a:cs typeface="Times New Roman" pitchFamily="18" charset="0"/>
              </a:rPr>
              <a:t>“God will provide for himself the lamb for a burnt offering, my son.”</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285720" y="1714488"/>
            <a:ext cx="8251073" cy="3526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600" b="1" baseline="30000" dirty="0" smtClean="0">
                <a:latin typeface="Times New Roman" pitchFamily="18" charset="0"/>
                <a:cs typeface="Times New Roman" pitchFamily="18" charset="0"/>
              </a:rPr>
              <a:t>When they came to the place of which God had told him, Abraham built an altar there, and laid the wood in order, and bound Isaac his son, and laid him on the altar, upon the wood. </a:t>
            </a:r>
          </a:p>
          <a:p>
            <a:r>
              <a:rPr lang="en-US" sz="3600" b="1" baseline="30000" dirty="0" smtClean="0">
                <a:latin typeface="Times New Roman" pitchFamily="18" charset="0"/>
                <a:cs typeface="Times New Roman" pitchFamily="18" charset="0"/>
              </a:rPr>
              <a:t>Then Abraham put forth his hand, and took the knife to slay his son. </a:t>
            </a:r>
          </a:p>
          <a:p>
            <a:pPr algn="r"/>
            <a:r>
              <a:rPr lang="en-US" sz="3600" b="1" baseline="30000" dirty="0" smtClean="0">
                <a:latin typeface="Times New Roman" pitchFamily="18" charset="0"/>
                <a:cs typeface="Times New Roman" pitchFamily="18" charset="0"/>
              </a:rPr>
              <a:t>– Genesis 22</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42844" y="428604"/>
            <a:ext cx="9001156" cy="6215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defRPr/>
            </a:pPr>
            <a:r>
              <a:rPr lang="en-US" sz="3200" b="1" dirty="0" smtClean="0"/>
              <a:t>New hidden in the Old – Old unveiled in the New</a:t>
            </a:r>
            <a:r>
              <a:rPr lang="en-US" sz="3200" dirty="0" smtClean="0"/>
              <a:t> </a:t>
            </a:r>
            <a:endParaRPr lang="en-US" sz="3200" dirty="0" smtClean="0">
              <a:effectLst>
                <a:outerShdw blurRad="38100" dist="38100" dir="2700000" algn="tl">
                  <a:srgbClr val="000000">
                    <a:alpha val="43137"/>
                  </a:srgbClr>
                </a:outerShdw>
              </a:effectLst>
              <a:latin typeface="+mn-lt"/>
              <a:ea typeface="+mj-ea"/>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en-GB" sz="3200" dirty="0" smtClean="0">
              <a:effectLst>
                <a:outerShdw blurRad="38100" dist="38100" dir="2700000" algn="tl">
                  <a:srgbClr val="000000">
                    <a:alpha val="43137"/>
                  </a:srgbClr>
                </a:outerShdw>
              </a:effectLst>
              <a:latin typeface="+mn-lt"/>
              <a:ea typeface="+mj-ea"/>
              <a:cs typeface="Times New Roman" pitchFamily="18" charset="0"/>
            </a:endParaRPr>
          </a:p>
          <a:p>
            <a:r>
              <a:rPr lang="en-US" sz="2800" dirty="0" smtClean="0">
                <a:latin typeface="Times New Roman" pitchFamily="18" charset="0"/>
                <a:cs typeface="Times New Roman" pitchFamily="18" charset="0"/>
              </a:rPr>
              <a:t>A very common expression, dating back to the early beginnings of the Christian church, states that the New Testament lies hidden in the Old and the Old Testament is unveiled in the New – the two shed light on each other.</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 Old Testament prepared the way for the coming of the Messiah, the Lord Jesus Christ who came not only to redeem the people of Israel but the whole world as well. </a:t>
            </a:r>
            <a:endParaRPr lang="en-GB" sz="3200" dirty="0" smtClean="0">
              <a:effectLst>
                <a:outerShdw blurRad="38100" dist="38100" dir="2700000" algn="tl">
                  <a:srgbClr val="000000">
                    <a:alpha val="43137"/>
                  </a:srgbClr>
                </a:outerShdw>
              </a:effectLst>
              <a:latin typeface="+mn-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extLst>
      <p:ext uri="{BB962C8B-B14F-4D97-AF65-F5344CB8AC3E}">
        <p14:creationId xmlns="" xmlns:p14="http://schemas.microsoft.com/office/powerpoint/2010/main" val="2123380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01_Ge_22_07_RG (1).jpg"/>
          <p:cNvPicPr>
            <a:picLocks noChangeAspect="1"/>
          </p:cNvPicPr>
          <p:nvPr/>
        </p:nvPicPr>
        <p:blipFill>
          <a:blip r:embed="rId2" cstate="screen"/>
          <a:stretch>
            <a:fillRect/>
          </a:stretch>
        </p:blipFill>
        <p:spPr>
          <a:xfrm>
            <a:off x="0" y="91440"/>
            <a:ext cx="9144000" cy="667512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142852"/>
            <a:ext cx="8929718" cy="6384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2800" b="1" baseline="30000" dirty="0" smtClean="0">
              <a:latin typeface="Times New Roman" pitchFamily="18" charset="0"/>
              <a:cs typeface="Times New Roman" pitchFamily="18" charset="0"/>
            </a:endParaRPr>
          </a:p>
          <a:p>
            <a:r>
              <a:rPr lang="en-US" sz="2800" b="1" baseline="30000" dirty="0" smtClean="0">
                <a:latin typeface="Times New Roman" pitchFamily="18" charset="0"/>
                <a:cs typeface="Times New Roman" pitchFamily="18" charset="0"/>
              </a:rPr>
              <a:t>But the angel of the LORD called to him from heaven, and said, "Abraham, Abraham!" And he said, "Here am I." </a:t>
            </a:r>
          </a:p>
          <a:p>
            <a:r>
              <a:rPr lang="en-US" sz="2800" b="1" baseline="30000" dirty="0" smtClean="0">
                <a:latin typeface="Times New Roman" pitchFamily="18" charset="0"/>
                <a:cs typeface="Times New Roman" pitchFamily="18" charset="0"/>
              </a:rPr>
              <a:t>He said, "Do not lay your hand on the lad or do anything to him; for now I know that you fear God, seeing you have not withheld your son, your only son, from me." </a:t>
            </a:r>
          </a:p>
          <a:p>
            <a:r>
              <a:rPr lang="en-US" sz="2800" b="1" baseline="30000" dirty="0" smtClean="0">
                <a:latin typeface="Times New Roman" pitchFamily="18" charset="0"/>
                <a:cs typeface="Times New Roman" pitchFamily="18" charset="0"/>
              </a:rPr>
              <a:t>And Abraham lifted up his eyes and looked, and behold, behind him was a ram, caught in a thicket by his horns; and Abraham went and took the ram, and offered it up as a burnt offering instead of his son. </a:t>
            </a:r>
          </a:p>
          <a:p>
            <a:r>
              <a:rPr lang="en-US" sz="2800" b="1" baseline="30000" dirty="0" smtClean="0">
                <a:latin typeface="Times New Roman" pitchFamily="18" charset="0"/>
                <a:cs typeface="Times New Roman" pitchFamily="18" charset="0"/>
              </a:rPr>
              <a:t>So Abraham called the name of that place The LORD will provide; as it is said to this day, "On the mount of the LORD it shall be provided.“ </a:t>
            </a:r>
          </a:p>
          <a:p>
            <a:pPr algn="r"/>
            <a:r>
              <a:rPr lang="en-US" sz="2800" b="1" baseline="30000" dirty="0" smtClean="0">
                <a:latin typeface="Times New Roman" pitchFamily="18" charset="0"/>
                <a:cs typeface="Times New Roman" pitchFamily="18" charset="0"/>
              </a:rPr>
              <a:t>– Genesis 22</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01_Ge_22_08_RG.jpg"/>
          <p:cNvPicPr>
            <a:picLocks noChangeAspect="1"/>
          </p:cNvPicPr>
          <p:nvPr/>
        </p:nvPicPr>
        <p:blipFill>
          <a:blip r:embed="rId2" cstate="screen"/>
          <a:stretch>
            <a:fillRect/>
          </a:stretch>
        </p:blipFill>
        <p:spPr>
          <a:xfrm>
            <a:off x="0" y="64008"/>
            <a:ext cx="9144000" cy="672998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330946"/>
            <a:ext cx="8929718" cy="6384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b="1" baseline="30000" dirty="0" smtClean="0"/>
              <a:t>15 </a:t>
            </a:r>
            <a:r>
              <a:rPr lang="en-US" sz="3200" dirty="0" smtClean="0"/>
              <a:t>And the angel of the </a:t>
            </a:r>
            <a:r>
              <a:rPr lang="en-US" sz="3200" cap="small" dirty="0" smtClean="0"/>
              <a:t>Lord</a:t>
            </a:r>
            <a:r>
              <a:rPr lang="en-US" sz="3200" dirty="0" smtClean="0"/>
              <a:t> called to Abraham a second time from heaven </a:t>
            </a:r>
            <a:r>
              <a:rPr lang="en-US" sz="3200" b="1" baseline="30000" dirty="0" smtClean="0"/>
              <a:t>16 </a:t>
            </a:r>
            <a:r>
              <a:rPr lang="en-US" sz="3200" dirty="0" smtClean="0"/>
              <a:t>and said, “By myself I have sworn, declares the </a:t>
            </a:r>
            <a:r>
              <a:rPr lang="en-US" sz="3200" cap="small" dirty="0" smtClean="0"/>
              <a:t>Lord</a:t>
            </a:r>
            <a:r>
              <a:rPr lang="en-US" sz="3200" dirty="0" smtClean="0"/>
              <a:t>, because you have done this and have not withheld your son, your only son, </a:t>
            </a:r>
            <a:r>
              <a:rPr lang="en-US" sz="3200" b="1" baseline="30000" dirty="0" smtClean="0"/>
              <a:t>17 </a:t>
            </a:r>
            <a:r>
              <a:rPr lang="en-US" sz="3200" dirty="0" smtClean="0"/>
              <a:t>I will surely bless you, and I will surely multiply your offspring as the stars of heaven and as the sand that is on the seashore. </a:t>
            </a:r>
          </a:p>
          <a:p>
            <a:endParaRPr lang="en-US" sz="3200" dirty="0" smtClean="0"/>
          </a:p>
          <a:p>
            <a:r>
              <a:rPr lang="en-US" sz="3200" dirty="0" smtClean="0"/>
              <a:t>And your offspring shall possess the gate of his enemies,  </a:t>
            </a:r>
            <a:r>
              <a:rPr lang="en-US" sz="3200" b="1" baseline="30000" dirty="0" smtClean="0"/>
              <a:t>18 </a:t>
            </a:r>
            <a:r>
              <a:rPr lang="en-US" sz="3200" dirty="0" smtClean="0"/>
              <a:t>and </a:t>
            </a:r>
            <a:r>
              <a:rPr lang="en-US" sz="3200" b="1" dirty="0" smtClean="0"/>
              <a:t>in your offspring shall all the nations of the earth be blessed, because you have obeyed my voice</a:t>
            </a:r>
            <a:r>
              <a:rPr lang="en-US" sz="3200" dirty="0" smtClean="0"/>
              <a:t>.”</a:t>
            </a:r>
          </a:p>
          <a:p>
            <a:endParaRPr lang="en-GB"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71406" y="428604"/>
            <a:ext cx="9001156" cy="1571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000" dirty="0" smtClean="0">
                <a:effectLst>
                  <a:outerShdw blurRad="38100" dist="38100" dir="2700000" algn="tl">
                    <a:srgbClr val="000000">
                      <a:alpha val="43137"/>
                    </a:srgbClr>
                  </a:outerShdw>
                </a:effectLst>
                <a:latin typeface="+mj-lt"/>
                <a:ea typeface="+mj-ea"/>
                <a:cs typeface="Times New Roman" pitchFamily="18" charset="0"/>
              </a:rPr>
              <a:t>Day 3 Scripture Meditation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pic>
        <p:nvPicPr>
          <p:cNvPr id="12" name="Picture 11" descr="abraham-s-sacrifice-1655.jpg"/>
          <p:cNvPicPr>
            <a:picLocks noChangeAspect="1"/>
          </p:cNvPicPr>
          <p:nvPr/>
        </p:nvPicPr>
        <p:blipFill>
          <a:blip r:embed="rId2" cstate="screen"/>
          <a:stretch>
            <a:fillRect/>
          </a:stretch>
        </p:blipFill>
        <p:spPr>
          <a:xfrm>
            <a:off x="1518940" y="0"/>
            <a:ext cx="6124894" cy="6858000"/>
          </a:xfrm>
          <a:prstGeom prst="rect">
            <a:avLst/>
          </a:prstGeom>
        </p:spPr>
      </p:pic>
    </p:spTree>
    <p:extLst>
      <p:ext uri="{BB962C8B-B14F-4D97-AF65-F5344CB8AC3E}">
        <p14:creationId xmlns="" xmlns:p14="http://schemas.microsoft.com/office/powerpoint/2010/main" val="2123380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285752"/>
            <a:ext cx="8929718" cy="6429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sz="3600" b="1" dirty="0" smtClean="0"/>
              <a:t>Some “types” are people</a:t>
            </a:r>
          </a:p>
          <a:p>
            <a:pPr algn="ctr"/>
            <a:r>
              <a:rPr lang="en-US" sz="2000" b="1" dirty="0" smtClean="0">
                <a:solidFill>
                  <a:srgbClr val="154B41"/>
                </a:solidFill>
              </a:rPr>
              <a:t>..</a:t>
            </a:r>
          </a:p>
          <a:p>
            <a:r>
              <a:rPr lang="en-US" sz="3200" dirty="0" smtClean="0"/>
              <a:t>And Melchizedek king of Salem brought out bread and wine: and he was the priest of the most high God. And he blessed him, and said, "Blessed be Abram to the most high God, possessor of heaven and earth, And blessed be the most high God, who has delivered your enemies into your hand". And he gave him tithe from all. </a:t>
            </a:r>
            <a:r>
              <a:rPr lang="en-US" sz="2800" dirty="0" smtClean="0"/>
              <a:t>— Genesis 14:18-20</a:t>
            </a:r>
          </a:p>
          <a:p>
            <a:endParaRPr lang="en-US" sz="3200" dirty="0" smtClean="0"/>
          </a:p>
          <a:p>
            <a:r>
              <a:rPr lang="en-US" sz="3200" dirty="0" smtClean="0"/>
              <a:t>Melchizedek was both a priest and king without end (Psalm 110:4 “a priest forever after the order of Melchizedek”), </a:t>
            </a:r>
          </a:p>
          <a:p>
            <a:endParaRPr lang="en-US" sz="32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rgbClr val="154B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elchisidek01.jpg"/>
          <p:cNvPicPr>
            <a:picLocks noChangeAspect="1"/>
          </p:cNvPicPr>
          <p:nvPr/>
        </p:nvPicPr>
        <p:blipFill>
          <a:blip r:embed="rId2" cstate="screen"/>
          <a:stretch>
            <a:fillRect/>
          </a:stretch>
        </p:blipFill>
        <p:spPr>
          <a:xfrm>
            <a:off x="737655" y="0"/>
            <a:ext cx="7620559" cy="6814957"/>
          </a:xfrm>
          <a:prstGeom prst="rect">
            <a:avLst/>
          </a:prstGeom>
        </p:spPr>
      </p:pic>
      <p:sp>
        <p:nvSpPr>
          <p:cNvPr id="7" name="Title 1"/>
          <p:cNvSpPr txBox="1">
            <a:spLocks/>
          </p:cNvSpPr>
          <p:nvPr/>
        </p:nvSpPr>
        <p:spPr bwMode="auto">
          <a:xfrm>
            <a:off x="214282" y="5572140"/>
            <a:ext cx="8929718" cy="857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endParaRPr lang="en-US" sz="3600" b="1" dirty="0" smtClean="0"/>
          </a:p>
          <a:p>
            <a:pPr algn="ctr"/>
            <a:endParaRPr lang="en-US" sz="1600" b="1" dirty="0" smtClean="0">
              <a:solidFill>
                <a:srgbClr val="154B41"/>
              </a:solidFill>
              <a:effectLst>
                <a:outerShdw blurRad="38100" dist="38100" dir="2700000" algn="tl">
                  <a:srgbClr val="000000">
                    <a:alpha val="43137"/>
                  </a:srgbClr>
                </a:outerShdw>
              </a:effectLst>
            </a:endParaRPr>
          </a:p>
          <a:p>
            <a:pPr algn="ctr"/>
            <a:endParaRPr lang="en-US" sz="1600" b="1" dirty="0" smtClean="0">
              <a:solidFill>
                <a:srgbClr val="154B41"/>
              </a:solidFill>
              <a:effectLst>
                <a:outerShdw blurRad="38100" dist="38100" dir="2700000" algn="tl">
                  <a:srgbClr val="000000">
                    <a:alpha val="43137"/>
                  </a:srgbClr>
                </a:outerShdw>
              </a:effectLst>
            </a:endParaRPr>
          </a:p>
          <a:p>
            <a:pPr algn="ctr"/>
            <a:r>
              <a:rPr lang="en-US" sz="3200" dirty="0" smtClean="0">
                <a:effectLst>
                  <a:outerShdw blurRad="38100" dist="38100" dir="2700000" algn="tl">
                    <a:srgbClr val="000000">
                      <a:alpha val="43137"/>
                    </a:srgbClr>
                  </a:outerShdw>
                </a:effectLst>
              </a:rPr>
              <a:t>Melchizedek was both a priest and king</a:t>
            </a:r>
          </a:p>
          <a:p>
            <a:endParaRPr lang="en-US" sz="32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392893" y="285752"/>
            <a:ext cx="8393949" cy="6429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defRPr/>
            </a:pPr>
            <a:r>
              <a:rPr lang="en-GB" sz="3600" dirty="0" smtClean="0">
                <a:effectLst>
                  <a:outerShdw blurRad="38100" dist="38100" dir="2700000" algn="tl">
                    <a:srgbClr val="000000">
                      <a:alpha val="43137"/>
                    </a:srgbClr>
                  </a:outerShdw>
                </a:effectLst>
                <a:cs typeface="Times New Roman" pitchFamily="18" charset="0"/>
              </a:rPr>
              <a:t>New Testament Interpretation</a:t>
            </a:r>
          </a:p>
          <a:p>
            <a:pPr algn="ctr"/>
            <a:r>
              <a:rPr lang="en-US" sz="2000" b="1" dirty="0" smtClean="0">
                <a:solidFill>
                  <a:srgbClr val="154B41"/>
                </a:solidFill>
              </a:rPr>
              <a:t>..</a:t>
            </a:r>
          </a:p>
          <a:p>
            <a:endParaRPr lang="en-US" sz="3200" dirty="0" smtClean="0"/>
          </a:p>
          <a:p>
            <a:r>
              <a:rPr lang="en-US" sz="3200" dirty="0" smtClean="0"/>
              <a:t>“Christ did not exalt himself to be made a high priest, but was appointed by him who said to him, “You are my Son, today I have begotten you"; </a:t>
            </a:r>
          </a:p>
          <a:p>
            <a:r>
              <a:rPr lang="en-US" sz="3200" dirty="0" smtClean="0"/>
              <a:t>as he says also in another place, “You are a priest for ever, after the order of Melchizedek." </a:t>
            </a:r>
          </a:p>
          <a:p>
            <a:endParaRPr lang="en-GB" sz="3200" dirty="0" smtClean="0"/>
          </a:p>
          <a:p>
            <a:pPr algn="r"/>
            <a:r>
              <a:rPr lang="en-GB" sz="2800" dirty="0" smtClean="0"/>
              <a:t>- Hebrews 5:5,10 </a:t>
            </a:r>
            <a:endParaRPr lang="en-US" sz="2800" dirty="0" smtClean="0"/>
          </a:p>
          <a:p>
            <a:endParaRPr lang="en-US" sz="32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rgbClr val="154B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142876"/>
            <a:ext cx="8929718" cy="6429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sz="3600" b="1" dirty="0" smtClean="0"/>
              <a:t>Isaac a type of Christ</a:t>
            </a:r>
          </a:p>
          <a:p>
            <a:pPr algn="ctr"/>
            <a:r>
              <a:rPr lang="en-US" sz="2000" b="1" dirty="0" smtClean="0">
                <a:solidFill>
                  <a:srgbClr val="154B41"/>
                </a:solidFill>
              </a:rPr>
              <a:t>..</a:t>
            </a:r>
          </a:p>
          <a:p>
            <a:r>
              <a:rPr lang="en-US" sz="3200" dirty="0" smtClean="0"/>
              <a:t>Isaac, the only begotten “son of promise” (Hebrews 11:17) whom Abraham was prepared to slay as a sacrificial offering to God (Isaac carried the wood for the sacrifice, and was bound and laid upon the wood, but was substituted by a lamb which God provided for Abraham).  </a:t>
            </a:r>
            <a:endParaRPr lang="en-US"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71414"/>
            <a:ext cx="8929718" cy="67151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sz="3600" b="1" dirty="0" smtClean="0"/>
              <a:t>Some “types” are things</a:t>
            </a:r>
          </a:p>
          <a:p>
            <a:pPr algn="ctr"/>
            <a:endParaRPr lang="en-GB" sz="3600" b="1" dirty="0" smtClean="0"/>
          </a:p>
          <a:p>
            <a:pPr algn="ctr"/>
            <a:endParaRPr lang="en-GB" sz="3600" b="1" dirty="0" smtClean="0"/>
          </a:p>
          <a:p>
            <a:pPr algn="ctr"/>
            <a:endParaRPr lang="en-GB" sz="3600" b="1" dirty="0" smtClean="0"/>
          </a:p>
          <a:p>
            <a:pPr algn="ctr"/>
            <a:endParaRPr lang="en-GB" sz="3600" b="1" dirty="0" smtClean="0"/>
          </a:p>
          <a:p>
            <a:pPr algn="ctr"/>
            <a:endParaRPr lang="en-GB" sz="3600" b="1" dirty="0" smtClean="0"/>
          </a:p>
          <a:p>
            <a:pPr algn="ctr"/>
            <a:endParaRPr lang="en-GB" sz="3600" b="1" dirty="0" smtClean="0"/>
          </a:p>
          <a:p>
            <a:pPr algn="ctr"/>
            <a:endParaRPr lang="en-GB" sz="3600" b="1" dirty="0" smtClean="0"/>
          </a:p>
          <a:p>
            <a:pPr algn="ctr"/>
            <a:endParaRPr lang="en-GB" sz="3600" b="1" dirty="0" smtClean="0"/>
          </a:p>
          <a:p>
            <a:pPr algn="ctr"/>
            <a:endParaRPr lang="en-GB" sz="3600" b="1" dirty="0" smtClean="0"/>
          </a:p>
          <a:p>
            <a:pPr algn="ctr"/>
            <a:endParaRPr lang="en-US" sz="3600" b="1" dirty="0" smtClean="0"/>
          </a:p>
          <a:p>
            <a:pPr algn="ctr"/>
            <a:r>
              <a:rPr lang="en-US" sz="3000" dirty="0" smtClean="0"/>
              <a:t>Example of the Ark of the Covenant and the Temple </a:t>
            </a:r>
            <a:endParaRPr lang="en-US" sz="3000" dirty="0"/>
          </a:p>
        </p:txBody>
      </p:sp>
      <p:pic>
        <p:nvPicPr>
          <p:cNvPr id="5" name="Picture 4" descr="11_1Ki_08_01_RG.jpg"/>
          <p:cNvPicPr>
            <a:picLocks noChangeAspect="1"/>
          </p:cNvPicPr>
          <p:nvPr/>
        </p:nvPicPr>
        <p:blipFill>
          <a:blip r:embed="rId2" cstate="screen"/>
          <a:stretch>
            <a:fillRect/>
          </a:stretch>
        </p:blipFill>
        <p:spPr>
          <a:xfrm>
            <a:off x="500034" y="868681"/>
            <a:ext cx="8001056" cy="541783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285752" y="571480"/>
            <a:ext cx="8572528" cy="6000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000" dirty="0" smtClean="0">
                <a:latin typeface="Times New Roman" pitchFamily="18" charset="0"/>
                <a:cs typeface="Times New Roman" pitchFamily="18" charset="0"/>
              </a:rPr>
              <a:t>“All Scripture describes the coming of the Lord. </a:t>
            </a:r>
          </a:p>
          <a:p>
            <a:r>
              <a:rPr lang="en-US" sz="3000" dirty="0" smtClean="0">
                <a:latin typeface="Times New Roman" pitchFamily="18" charset="0"/>
                <a:cs typeface="Times New Roman" pitchFamily="18" charset="0"/>
              </a:rPr>
              <a:t>The New Testament is hidden in the Old; the Old Testament is brought to light in the New. Those who are unspiritual have always failed to see this hidden meaning. Yet even before Christ those who were spiritual could find the Words of God hidden in the words of the prophets, and so through this understanding could be set free.” </a:t>
            </a:r>
          </a:p>
          <a:p>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 Augustine, bishop of Hippo (354-430 AD)</a:t>
            </a:r>
            <a:endPar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extLst>
      <p:ext uri="{BB962C8B-B14F-4D97-AF65-F5344CB8AC3E}">
        <p14:creationId xmlns="" xmlns:p14="http://schemas.microsoft.com/office/powerpoint/2010/main" val="2123380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285752"/>
            <a:ext cx="8929718" cy="6000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000" dirty="0" smtClean="0"/>
              <a:t>The Temple in Jerusalem represented God’s dwelling with his people. The Ark of the Covenant (tabernacle) with the seat of mercy is a type of Christ.</a:t>
            </a:r>
          </a:p>
          <a:p>
            <a:endParaRPr lang="en-US" dirty="0" smtClean="0"/>
          </a:p>
          <a:p>
            <a:r>
              <a:rPr lang="en-US" sz="3000" dirty="0" smtClean="0"/>
              <a:t>Jesus told the Jews, “destroy this temple (referring to himself), and I will raise it in three days” (pointing to his resurrection).</a:t>
            </a:r>
          </a:p>
          <a:p>
            <a:endParaRPr lang="en-GB" dirty="0" smtClean="0"/>
          </a:p>
          <a:p>
            <a:r>
              <a:rPr lang="en-US" sz="3000" dirty="0" smtClean="0"/>
              <a:t>“Then God's temple in heaven was opened, and the ark of his covenant was seen within his temple; and there were flashes of lightning, voices, peals of thunder, an earthquake, and heavy hail.” – Revelation 11:19</a:t>
            </a:r>
            <a:endParaRPr lang="en-US" sz="3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142876"/>
            <a:ext cx="8929718" cy="6429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sz="3600" b="1" dirty="0" smtClean="0"/>
              <a:t>Some “types” are events</a:t>
            </a:r>
          </a:p>
          <a:p>
            <a:pPr algn="ctr"/>
            <a:r>
              <a:rPr lang="en-US" sz="2000" b="1" dirty="0" smtClean="0">
                <a:solidFill>
                  <a:srgbClr val="154B41"/>
                </a:solidFill>
              </a:rPr>
              <a:t>..</a:t>
            </a:r>
          </a:p>
          <a:p>
            <a:r>
              <a:rPr lang="en-US" sz="3200" dirty="0" smtClean="0"/>
              <a:t>Other Old testament </a:t>
            </a:r>
            <a:r>
              <a:rPr lang="en-US" sz="3200" i="1" dirty="0" smtClean="0"/>
              <a:t>types</a:t>
            </a:r>
            <a:r>
              <a:rPr lang="en-US" sz="3200" dirty="0" smtClean="0"/>
              <a:t>:</a:t>
            </a:r>
          </a:p>
          <a:p>
            <a:r>
              <a:rPr lang="en-US" sz="3200" dirty="0" smtClean="0"/>
              <a:t>Passover, Day of Atonement, Feast of Unleavened Bread, Feast of Pentecost.  </a:t>
            </a:r>
          </a:p>
          <a:p>
            <a:endParaRPr lang="en-US" sz="3200" dirty="0" smtClean="0"/>
          </a:p>
          <a:p>
            <a:r>
              <a:rPr lang="en-US" sz="3200" dirty="0" smtClean="0"/>
              <a:t>Each of them beautifully picture some aspect of the life and ministry of Jesus Christ hundreds of years before his Incarnation – when </a:t>
            </a:r>
            <a:r>
              <a:rPr lang="en-US" sz="3200" i="1" dirty="0" smtClean="0"/>
              <a:t>the Word of God became flesh and dwelt among us</a:t>
            </a:r>
            <a:r>
              <a:rPr lang="en-US" sz="3200" dirty="0" smtClean="0"/>
              <a:t> (John 1). </a:t>
            </a:r>
            <a:endParaRPr lang="en-US"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42844" y="357166"/>
            <a:ext cx="8929718" cy="5572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sz="3600" b="1" dirty="0" smtClean="0"/>
              <a:t>Copy, Pattern, Symbol, Parable</a:t>
            </a:r>
          </a:p>
          <a:p>
            <a:pPr algn="ctr"/>
            <a:r>
              <a:rPr lang="en-US" sz="2000" b="1" dirty="0" smtClean="0">
                <a:solidFill>
                  <a:srgbClr val="154B41"/>
                </a:solidFill>
              </a:rPr>
              <a:t>..</a:t>
            </a:r>
          </a:p>
          <a:p>
            <a:r>
              <a:rPr lang="en-US" sz="3200" dirty="0" smtClean="0"/>
              <a:t>Two other words, </a:t>
            </a:r>
            <a:r>
              <a:rPr lang="en-US" sz="3200" b="1" i="1" dirty="0" smtClean="0"/>
              <a:t>copy</a:t>
            </a:r>
            <a:r>
              <a:rPr lang="en-US" sz="3200" dirty="0" smtClean="0"/>
              <a:t> and </a:t>
            </a:r>
            <a:r>
              <a:rPr lang="en-US" sz="3200" b="1" i="1" dirty="0" smtClean="0"/>
              <a:t>pattern</a:t>
            </a:r>
            <a:r>
              <a:rPr lang="en-US" sz="3200" b="1" dirty="0" smtClean="0"/>
              <a:t>,</a:t>
            </a:r>
            <a:r>
              <a:rPr lang="en-US" sz="3200" dirty="0" smtClean="0"/>
              <a:t> are also used in a similar way in the Scriptures. </a:t>
            </a:r>
          </a:p>
          <a:p>
            <a:endParaRPr lang="en-US" sz="3200" dirty="0" smtClean="0"/>
          </a:p>
          <a:p>
            <a:r>
              <a:rPr lang="en-US" sz="3200" dirty="0" smtClean="0"/>
              <a:t>A copy or pattern gives us a sketch, draft, or outline that foreshadows or serves as a type of the reality that will be revealed in Christ when he comes. </a:t>
            </a:r>
            <a:endParaRPr lang="en-US"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142876"/>
            <a:ext cx="8929718" cy="6429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sz="3600" b="1" dirty="0" smtClean="0"/>
              <a:t>Comparison of Adam and Christ</a:t>
            </a:r>
          </a:p>
          <a:p>
            <a:r>
              <a:rPr lang="en-US" sz="3200" dirty="0" smtClean="0"/>
              <a:t> </a:t>
            </a:r>
          </a:p>
          <a:p>
            <a:pPr>
              <a:buFont typeface="Wingdings" pitchFamily="2" charset="2"/>
              <a:buChar char="§"/>
            </a:pPr>
            <a:r>
              <a:rPr lang="en-US" sz="3200" dirty="0" smtClean="0"/>
              <a:t>Both Adam and Christ are called the </a:t>
            </a:r>
            <a:r>
              <a:rPr lang="en-US" sz="3200" i="1" dirty="0" smtClean="0"/>
              <a:t>son of God</a:t>
            </a:r>
            <a:endParaRPr lang="en-US" sz="3200" dirty="0" smtClean="0"/>
          </a:p>
          <a:p>
            <a:pPr>
              <a:buFont typeface="Wingdings" pitchFamily="2" charset="2"/>
              <a:buChar char="§"/>
            </a:pPr>
            <a:r>
              <a:rPr lang="en-US" sz="3200" dirty="0" smtClean="0"/>
              <a:t>Both entered the world in a unique way. Both entered the world sinless. </a:t>
            </a:r>
          </a:p>
          <a:p>
            <a:pPr>
              <a:buFont typeface="Wingdings" pitchFamily="2" charset="2"/>
              <a:buChar char="§"/>
            </a:pPr>
            <a:r>
              <a:rPr lang="en-US" sz="3200" dirty="0" smtClean="0"/>
              <a:t>Both were appointed as God’s representative and “head” of the human race. </a:t>
            </a:r>
          </a:p>
          <a:p>
            <a:pPr>
              <a:buFont typeface="Arial" pitchFamily="34" charset="0"/>
              <a:buChar char="•"/>
            </a:pPr>
            <a:endParaRPr lang="en-US" sz="3200" dirty="0" smtClean="0"/>
          </a:p>
          <a:p>
            <a:r>
              <a:rPr lang="en-US" sz="3200" dirty="0" smtClean="0"/>
              <a:t>Paul the Apostles tells us that Christ is the second Adam, the perfect and obedient Son of God who reverses the curse of Adam’s disobedience and fall.</a:t>
            </a:r>
            <a:r>
              <a:rPr lang="en-US" sz="28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142876"/>
            <a:ext cx="8929718" cy="6429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dirty="0" smtClean="0"/>
              <a:t> </a:t>
            </a:r>
          </a:p>
          <a:p>
            <a:r>
              <a:rPr lang="en-US" sz="3000" b="1" baseline="30000" dirty="0" smtClean="0">
                <a:latin typeface="Times New Roman" pitchFamily="18" charset="0"/>
                <a:cs typeface="Times New Roman" pitchFamily="18" charset="0"/>
              </a:rPr>
              <a:t>Romans 5:12 </a:t>
            </a:r>
            <a:r>
              <a:rPr lang="en-US" sz="3000" dirty="0" smtClean="0">
                <a:latin typeface="Times New Roman" pitchFamily="18" charset="0"/>
                <a:cs typeface="Times New Roman" pitchFamily="18" charset="0"/>
              </a:rPr>
              <a:t>Therefore, just as sin came into the world through one man, and death through sin, and so death spread to all men because all sinned— </a:t>
            </a:r>
            <a:r>
              <a:rPr lang="en-US" sz="3000" b="1" baseline="30000" dirty="0" smtClean="0">
                <a:latin typeface="Times New Roman" pitchFamily="18" charset="0"/>
                <a:cs typeface="Times New Roman" pitchFamily="18" charset="0"/>
              </a:rPr>
              <a:t>13 </a:t>
            </a:r>
            <a:r>
              <a:rPr lang="en-US" sz="3000" dirty="0" smtClean="0">
                <a:latin typeface="Times New Roman" pitchFamily="18" charset="0"/>
                <a:cs typeface="Times New Roman" pitchFamily="18" charset="0"/>
              </a:rPr>
              <a:t>for sin indeed was in the world before the law was given, but sin is not counted where there is no law. </a:t>
            </a:r>
            <a:r>
              <a:rPr lang="en-US" sz="3000" b="1" baseline="30000" dirty="0" smtClean="0">
                <a:latin typeface="Times New Roman" pitchFamily="18" charset="0"/>
                <a:cs typeface="Times New Roman" pitchFamily="18" charset="0"/>
              </a:rPr>
              <a:t>14 </a:t>
            </a:r>
            <a:r>
              <a:rPr lang="en-US" sz="3000" dirty="0" smtClean="0">
                <a:latin typeface="Times New Roman" pitchFamily="18" charset="0"/>
                <a:cs typeface="Times New Roman" pitchFamily="18" charset="0"/>
              </a:rPr>
              <a:t>Yet death reigned from Adam to Moses, even over those whose sinning was not like the transgression of Adam, who was a type of the one who was to come.</a:t>
            </a:r>
          </a:p>
          <a:p>
            <a:r>
              <a:rPr lang="en-US" sz="3000" dirty="0" smtClean="0">
                <a:latin typeface="Times New Roman" pitchFamily="18" charset="0"/>
                <a:cs typeface="Times New Roman" pitchFamily="18" charset="0"/>
              </a:rPr>
              <a:t> </a:t>
            </a:r>
          </a:p>
          <a:p>
            <a:r>
              <a:rPr lang="en-US" sz="3000" b="1" baseline="30000" dirty="0" smtClean="0">
                <a:latin typeface="Times New Roman" pitchFamily="18" charset="0"/>
                <a:cs typeface="Times New Roman" pitchFamily="18" charset="0"/>
              </a:rPr>
              <a:t>1 Corinthians 15:45 </a:t>
            </a:r>
            <a:r>
              <a:rPr lang="en-US" sz="3000" dirty="0" smtClean="0">
                <a:latin typeface="Times New Roman" pitchFamily="18" charset="0"/>
                <a:cs typeface="Times New Roman" pitchFamily="18" charset="0"/>
              </a:rPr>
              <a:t>Thus it is written, “The first man Adam became a living being”; the last Adam [Christ] became a life-giving spirit.</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285752"/>
            <a:ext cx="8929718" cy="6429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sz="3600" b="1" dirty="0" smtClean="0"/>
              <a:t>Comparison of Isaac and Christ</a:t>
            </a:r>
          </a:p>
          <a:p>
            <a:r>
              <a:rPr lang="en-US" sz="3200" dirty="0" smtClean="0"/>
              <a:t> </a:t>
            </a:r>
          </a:p>
          <a:p>
            <a:r>
              <a:rPr lang="en-US" sz="3200" dirty="0" smtClean="0"/>
              <a:t>Isaac is the only son of Abraham. He pre-figures Christ in several aspects:</a:t>
            </a:r>
          </a:p>
          <a:p>
            <a:endParaRPr lang="en-US" sz="3200" dirty="0" smtClean="0"/>
          </a:p>
          <a:p>
            <a:pPr>
              <a:buFont typeface="Wingdings" pitchFamily="2" charset="2"/>
              <a:buChar char="§"/>
            </a:pPr>
            <a:r>
              <a:rPr lang="en-US" sz="3200" dirty="0" smtClean="0"/>
              <a:t>His miraculous birth/Sarah barren, old </a:t>
            </a:r>
            <a:r>
              <a:rPr lang="en-US" sz="2800" dirty="0" smtClean="0"/>
              <a:t>(Gen. 17:15-19); </a:t>
            </a:r>
            <a:r>
              <a:rPr lang="en-US" sz="3200" dirty="0" smtClean="0"/>
              <a:t>Christ’s miraculous birth </a:t>
            </a:r>
            <a:r>
              <a:rPr lang="en-US" sz="2800" dirty="0" smtClean="0"/>
              <a:t>(Luke 1:34-35)</a:t>
            </a:r>
          </a:p>
          <a:p>
            <a:pPr>
              <a:buFont typeface="Wingdings" pitchFamily="2" charset="2"/>
              <a:buChar char="§"/>
            </a:pPr>
            <a:r>
              <a:rPr lang="en-US" sz="3200" dirty="0" smtClean="0"/>
              <a:t>Isaac is declared “only begotten son” </a:t>
            </a:r>
            <a:r>
              <a:rPr lang="en-US" sz="2800" dirty="0" smtClean="0"/>
              <a:t>(Hebrews 11:17);</a:t>
            </a:r>
            <a:r>
              <a:rPr lang="en-US" sz="3200" dirty="0" smtClean="0"/>
              <a:t> Christ is only begotten Son </a:t>
            </a:r>
            <a:r>
              <a:rPr lang="en-US" sz="2800" dirty="0" smtClean="0"/>
              <a:t>(John 3:16)</a:t>
            </a:r>
          </a:p>
          <a:p>
            <a:pPr>
              <a:buFont typeface="Wingdings" pitchFamily="2" charset="2"/>
              <a:buChar char="§"/>
            </a:pPr>
            <a:r>
              <a:rPr lang="en-US" sz="3200" dirty="0" smtClean="0"/>
              <a:t>Isaac was offered up as a sacrifice to God </a:t>
            </a:r>
            <a:r>
              <a:rPr lang="en-US" sz="2800" dirty="0" smtClean="0"/>
              <a:t>(Genesis 22);</a:t>
            </a:r>
            <a:r>
              <a:rPr lang="en-US" sz="3200" dirty="0" smtClean="0"/>
              <a:t> Christ offered as sacrifice </a:t>
            </a:r>
            <a:r>
              <a:rPr lang="en-US" sz="2800" dirty="0" smtClean="0"/>
              <a:t>(Romans 8:32)</a:t>
            </a:r>
          </a:p>
          <a:p>
            <a:pPr>
              <a:buFont typeface="Wingdings" pitchFamily="2" charset="2"/>
              <a:buChar char="§"/>
            </a:pPr>
            <a:r>
              <a:rPr lang="en-US" sz="3200" dirty="0" smtClean="0"/>
              <a:t>Isaac being brought back to life is a </a:t>
            </a:r>
            <a:r>
              <a:rPr lang="en-US" sz="3200" i="1" dirty="0" smtClean="0"/>
              <a:t>symbol</a:t>
            </a:r>
            <a:r>
              <a:rPr lang="en-US" sz="3200" dirty="0" smtClean="0"/>
              <a:t> of Christ’s resurrection </a:t>
            </a:r>
            <a:r>
              <a:rPr lang="en-US" sz="2800" dirty="0" smtClean="0"/>
              <a:t>(Hebrews 11:19).</a:t>
            </a:r>
            <a:endParaRPr lang="en-US" sz="32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rgbClr val="513B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0" y="285752"/>
            <a:ext cx="9036859" cy="6429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sz="3600" b="1" dirty="0" smtClean="0"/>
              <a:t>Comparison between Joseph and Jesus</a:t>
            </a:r>
          </a:p>
          <a:p>
            <a:r>
              <a:rPr lang="en-US" sz="3200" dirty="0" smtClean="0"/>
              <a:t> </a:t>
            </a:r>
          </a:p>
          <a:p>
            <a:pPr lvl="0"/>
            <a:r>
              <a:rPr lang="en-US" sz="3200" dirty="0" smtClean="0"/>
              <a:t>Both were loved by their father </a:t>
            </a:r>
            <a:r>
              <a:rPr lang="en-US" sz="2400" dirty="0" smtClean="0"/>
              <a:t>(Genesis 37:3).</a:t>
            </a:r>
          </a:p>
          <a:p>
            <a:pPr lvl="0"/>
            <a:r>
              <a:rPr lang="en-US" sz="3200" dirty="0" smtClean="0"/>
              <a:t>Both were sent to their brethren </a:t>
            </a:r>
            <a:r>
              <a:rPr lang="en-US" sz="2400" dirty="0" smtClean="0"/>
              <a:t>(Genesis 37:13/John 1:11)</a:t>
            </a:r>
          </a:p>
          <a:p>
            <a:pPr lvl="0"/>
            <a:r>
              <a:rPr lang="en-US" sz="3200" dirty="0" smtClean="0"/>
              <a:t>Both were rejected by their brethren </a:t>
            </a:r>
            <a:r>
              <a:rPr lang="en-US" sz="2400" dirty="0" smtClean="0"/>
              <a:t>(Genesis 37).</a:t>
            </a:r>
          </a:p>
          <a:p>
            <a:pPr lvl="0"/>
            <a:r>
              <a:rPr lang="en-US" sz="3200" dirty="0" smtClean="0"/>
              <a:t>Both were falsely accused </a:t>
            </a:r>
            <a:r>
              <a:rPr lang="en-US" sz="2400" dirty="0" smtClean="0"/>
              <a:t>(Genesis 39).</a:t>
            </a:r>
          </a:p>
          <a:p>
            <a:pPr lvl="0"/>
            <a:r>
              <a:rPr lang="en-US" sz="3200" dirty="0" smtClean="0"/>
              <a:t>Both were put into prison </a:t>
            </a:r>
            <a:r>
              <a:rPr lang="en-US" sz="2400" dirty="0" smtClean="0"/>
              <a:t>(Genesis 39-40).</a:t>
            </a:r>
          </a:p>
          <a:p>
            <a:pPr lvl="0"/>
            <a:r>
              <a:rPr lang="en-US" sz="3200" dirty="0" smtClean="0"/>
              <a:t>Both were exalted after their suffering </a:t>
            </a:r>
            <a:r>
              <a:rPr lang="en-US" sz="2400" dirty="0" smtClean="0"/>
              <a:t>(Genesis 49:22-26).</a:t>
            </a:r>
          </a:p>
          <a:p>
            <a:pPr lvl="0"/>
            <a:r>
              <a:rPr lang="en-US" sz="3200" dirty="0" smtClean="0"/>
              <a:t>Both offered forgiveness </a:t>
            </a:r>
            <a:r>
              <a:rPr lang="en-US" sz="2400" dirty="0" smtClean="0"/>
              <a:t>(Genesis 50:15-21).</a:t>
            </a:r>
          </a:p>
          <a:p>
            <a:pPr lvl="0"/>
            <a:r>
              <a:rPr lang="en-US" sz="3200" dirty="0" smtClean="0"/>
              <a:t>Both were saviors to their people </a:t>
            </a:r>
            <a:r>
              <a:rPr lang="en-US" sz="2400" dirty="0" smtClean="0"/>
              <a:t>(Acts 7:9-16).</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0" y="285752"/>
            <a:ext cx="9036859" cy="6429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sz="3600" b="1" dirty="0" smtClean="0"/>
              <a:t>Melchizedek and Jesus</a:t>
            </a:r>
          </a:p>
          <a:p>
            <a:r>
              <a:rPr lang="en-US" sz="3200" dirty="0" smtClean="0"/>
              <a:t> </a:t>
            </a:r>
            <a:r>
              <a:rPr lang="en-US" sz="2800" dirty="0" smtClean="0"/>
              <a:t>Jesus is explicitly compared with Melchizedek in the New Testament (Genesis 14:18-20) because both held the position of Priest and King for eternity. (Hebrews 5-7; Genesis 14/ Psalm 110:4; Hebrews 5:6)</a:t>
            </a:r>
          </a:p>
          <a:p>
            <a:r>
              <a:rPr lang="en-US" sz="2800" dirty="0" smtClean="0"/>
              <a:t> </a:t>
            </a:r>
          </a:p>
          <a:p>
            <a:r>
              <a:rPr lang="en-US" sz="2800" dirty="0" smtClean="0"/>
              <a:t>Melchizedek’s name means “King of Righteousness.” He ruled over “Salem” which means “peace.” He was the King of Peace. As a Priest, he was superior to the </a:t>
            </a:r>
            <a:r>
              <a:rPr lang="en-US" sz="2800" dirty="0" err="1" smtClean="0"/>
              <a:t>Aaronic</a:t>
            </a:r>
            <a:r>
              <a:rPr lang="en-US" sz="2800" dirty="0" smtClean="0"/>
              <a:t> priesthood of the Jews in the sense that even Abraham, (great-grandfather of Levi – Aaron and the priests of Israel all came from the tribe of Levi), paid tithes to Melchizedek. The Letter to the Hebrews makes the argument that even Aaron paid tithes to Melchizedek through Abraham.  </a:t>
            </a:r>
          </a:p>
          <a:p>
            <a:endParaRPr lang="en-US" sz="28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395536" y="0"/>
            <a:ext cx="8424936" cy="6669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Credits for </a:t>
            </a:r>
            <a:r>
              <a:rPr kumimoji="0" lang="en-US" sz="2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Kairos</a:t>
            </a: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 </a:t>
            </a: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Scripture Study </a:t>
            </a: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Course</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sz="2400" dirty="0" smtClean="0">
              <a:effectLst>
                <a:outerShdw blurRad="38100" dist="38100" dir="2700000" algn="tl">
                  <a:srgbClr val="000000">
                    <a:alpha val="43137"/>
                  </a:srgbClr>
                </a:outerShdw>
              </a:effectLst>
              <a:latin typeface="+mj-lt"/>
              <a:ea typeface="+mj-ea"/>
              <a:cs typeface="Calibri" pitchFamily="34" charset="0"/>
            </a:endParaRP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defRPr/>
            </a:pPr>
            <a:r>
              <a:rPr kumimoji="0" lang="en-GB"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Illustrations by Kevin </a:t>
            </a:r>
            <a:r>
              <a:rPr kumimoji="0" lang="en-GB" sz="2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Carden</a:t>
            </a:r>
            <a:r>
              <a:rPr kumimoji="0" lang="en-GB"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 slides 1, 39</a:t>
            </a: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defRPr/>
            </a:pPr>
            <a:r>
              <a:rPr lang="en-GB" sz="2400" dirty="0" smtClean="0">
                <a:effectLst>
                  <a:outerShdw blurRad="38100" dist="38100" dir="2700000" algn="tl">
                    <a:srgbClr val="000000">
                      <a:alpha val="43137"/>
                    </a:srgbClr>
                  </a:outerShdw>
                </a:effectLst>
                <a:latin typeface="+mj-lt"/>
                <a:ea typeface="+mj-ea"/>
                <a:cs typeface="Calibri" pitchFamily="34" charset="0"/>
              </a:rPr>
              <a:t>Bible Illustrations by  Sweet Media, slides 4-10, 16-18, 22, 29</a:t>
            </a:r>
            <a:endParaRPr kumimoji="0" lang="en-GB"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endParaRP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defRPr/>
            </a:pPr>
            <a:r>
              <a:rPr kumimoji="0" lang="en-GB"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Etching by Rembrandt, slide 24</a:t>
            </a: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defRPr/>
            </a:pPr>
            <a:r>
              <a:rPr lang="en-GB" sz="2400" dirty="0" smtClean="0">
                <a:effectLst>
                  <a:outerShdw blurRad="38100" dist="38100" dir="2700000" algn="tl">
                    <a:srgbClr val="000000">
                      <a:alpha val="43137"/>
                    </a:srgbClr>
                  </a:outerShdw>
                </a:effectLst>
                <a:latin typeface="+mj-lt"/>
                <a:ea typeface="+mj-ea"/>
                <a:cs typeface="Calibri" pitchFamily="34" charset="0"/>
              </a:rPr>
              <a:t>Slides edited by Don </a:t>
            </a:r>
            <a:r>
              <a:rPr lang="en-GB" sz="2400" dirty="0" err="1" smtClean="0">
                <a:effectLst>
                  <a:outerShdw blurRad="38100" dist="38100" dir="2700000" algn="tl">
                    <a:srgbClr val="000000">
                      <a:alpha val="43137"/>
                    </a:srgbClr>
                  </a:outerShdw>
                </a:effectLst>
                <a:latin typeface="+mj-lt"/>
                <a:ea typeface="+mj-ea"/>
                <a:cs typeface="Calibri" pitchFamily="34" charset="0"/>
              </a:rPr>
              <a:t>Schwager</a:t>
            </a:r>
            <a:endPar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sz="2400" dirty="0" smtClean="0">
              <a:effectLst>
                <a:outerShdw blurRad="38100" dist="38100" dir="2700000" algn="tl">
                  <a:srgbClr val="000000">
                    <a:alpha val="43137"/>
                  </a:srgbClr>
                </a:outerShdw>
              </a:effectLst>
              <a:latin typeface="+mj-lt"/>
              <a:ea typeface="+mj-ea"/>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utterstock_105822167-open-bible.jpg"/>
          <p:cNvPicPr>
            <a:picLocks noChangeAspect="1"/>
          </p:cNvPicPr>
          <p:nvPr/>
        </p:nvPicPr>
        <p:blipFill>
          <a:blip r:embed="rId2" cstate="screen"/>
          <a:stretch>
            <a:fillRect/>
          </a:stretch>
        </p:blipFill>
        <p:spPr>
          <a:xfrm>
            <a:off x="142906" y="0"/>
            <a:ext cx="8858250" cy="6858000"/>
          </a:xfrm>
          <a:prstGeom prst="rect">
            <a:avLst/>
          </a:prstGeom>
        </p:spPr>
      </p:pic>
      <p:sp>
        <p:nvSpPr>
          <p:cNvPr id="12" name="Title 1"/>
          <p:cNvSpPr txBox="1">
            <a:spLocks/>
          </p:cNvSpPr>
          <p:nvPr/>
        </p:nvSpPr>
        <p:spPr bwMode="auto">
          <a:xfrm>
            <a:off x="251520" y="0"/>
            <a:ext cx="8662990" cy="1001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Kairos</a:t>
            </a:r>
            <a:r>
              <a:rPr kumimoji="0" lang="en-US"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 Scripture Study Course</a:t>
            </a:r>
            <a:endParaRPr kumimoji="0" lang="en-US"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02_Ex_19_01_RG.jpg"/>
          <p:cNvPicPr>
            <a:picLocks noChangeAspect="1"/>
          </p:cNvPicPr>
          <p:nvPr/>
        </p:nvPicPr>
        <p:blipFill>
          <a:blip r:embed="rId2" cstate="screen"/>
          <a:stretch>
            <a:fillRect/>
          </a:stretch>
        </p:blipFill>
        <p:spPr>
          <a:xfrm>
            <a:off x="-15842" y="928670"/>
            <a:ext cx="9159842" cy="5929330"/>
          </a:xfrm>
          <a:prstGeom prst="rect">
            <a:avLst/>
          </a:prstGeom>
        </p:spPr>
      </p:pic>
      <p:sp>
        <p:nvSpPr>
          <p:cNvPr id="6" name="Title 1"/>
          <p:cNvSpPr txBox="1">
            <a:spLocks/>
          </p:cNvSpPr>
          <p:nvPr/>
        </p:nvSpPr>
        <p:spPr bwMode="auto">
          <a:xfrm>
            <a:off x="214282" y="357166"/>
            <a:ext cx="8643966" cy="7858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en-GB" sz="3200" dirty="0" smtClean="0">
              <a:effectLst>
                <a:outerShdw blurRad="38100" dist="38100" dir="2700000" algn="tl">
                  <a:srgbClr val="000000">
                    <a:alpha val="43137"/>
                  </a:srgbClr>
                </a:outerShdw>
              </a:effectLst>
              <a:latin typeface="+mn-lt"/>
              <a:ea typeface="+mj-ea"/>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en-GB" sz="3200" dirty="0" smtClean="0">
              <a:effectLst>
                <a:outerShdw blurRad="38100" dist="38100" dir="2700000" algn="tl">
                  <a:srgbClr val="000000">
                    <a:alpha val="43137"/>
                  </a:srgbClr>
                </a:outerShdw>
              </a:effectLst>
              <a:latin typeface="+mn-lt"/>
              <a:ea typeface="+mj-ea"/>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en-GB" sz="3200" dirty="0" smtClean="0">
              <a:effectLst>
                <a:outerShdw blurRad="38100" dist="38100" dir="2700000" algn="tl">
                  <a:srgbClr val="000000">
                    <a:alpha val="43137"/>
                  </a:srgbClr>
                </a:outerShdw>
              </a:effectLst>
              <a:latin typeface="+mn-lt"/>
              <a:ea typeface="+mj-ea"/>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en-GB" sz="3200" dirty="0" smtClean="0">
              <a:effectLst>
                <a:outerShdw blurRad="38100" dist="38100" dir="2700000" algn="tl">
                  <a:srgbClr val="000000">
                    <a:alpha val="43137"/>
                  </a:srgbClr>
                </a:outerShdw>
              </a:effectLst>
              <a:latin typeface="+mn-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sz="3200" dirty="0" smtClean="0">
                <a:effectLst>
                  <a:outerShdw blurRad="38100" dist="38100" dir="2700000" algn="tl">
                    <a:srgbClr val="000000">
                      <a:alpha val="43137"/>
                    </a:srgbClr>
                  </a:outerShdw>
                </a:effectLst>
                <a:latin typeface="+mn-lt"/>
                <a:ea typeface="+mj-ea"/>
                <a:cs typeface="Times New Roman" pitchFamily="18" charset="0"/>
              </a:rPr>
              <a:t>“Patterns” or “Types” in the Scriptures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sz="3200" dirty="0" smtClean="0">
              <a:effectLst>
                <a:outerShdw blurRad="38100" dist="38100" dir="2700000" algn="tl">
                  <a:srgbClr val="000000">
                    <a:alpha val="43137"/>
                  </a:srgbClr>
                </a:outerShdw>
              </a:effectLst>
              <a:latin typeface="+mn-lt"/>
              <a:ea typeface="+mj-ea"/>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en-GB" sz="3200" dirty="0" smtClean="0">
                <a:effectLst>
                  <a:outerShdw blurRad="38100" dist="38100" dir="2700000" algn="tl">
                    <a:srgbClr val="000000">
                      <a:alpha val="43137"/>
                    </a:srgbClr>
                  </a:outerShdw>
                </a:effectLst>
                <a:latin typeface="+mn-lt"/>
                <a:ea typeface="+mj-ea"/>
                <a:cs typeface="Times New Roman" pitchFamily="18" charset="0"/>
              </a:rPr>
              <a:t> </a:t>
            </a:r>
          </a:p>
          <a:p>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endPar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extLst>
      <p:ext uri="{BB962C8B-B14F-4D97-AF65-F5344CB8AC3E}">
        <p14:creationId xmlns="" xmlns:p14="http://schemas.microsoft.com/office/powerpoint/2010/main" val="2123380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02_Ex_19_10_RG.jpg"/>
          <p:cNvPicPr>
            <a:picLocks noChangeAspect="1"/>
          </p:cNvPicPr>
          <p:nvPr/>
        </p:nvPicPr>
        <p:blipFill>
          <a:blip r:embed="rId2" cstate="screen"/>
          <a:stretch>
            <a:fillRect/>
          </a:stretch>
        </p:blipFill>
        <p:spPr>
          <a:xfrm>
            <a:off x="0" y="928670"/>
            <a:ext cx="9144000" cy="5859678"/>
          </a:xfrm>
          <a:prstGeom prst="rect">
            <a:avLst/>
          </a:prstGeom>
        </p:spPr>
      </p:pic>
      <p:sp>
        <p:nvSpPr>
          <p:cNvPr id="7" name="Title 1"/>
          <p:cNvSpPr txBox="1">
            <a:spLocks/>
          </p:cNvSpPr>
          <p:nvPr/>
        </p:nvSpPr>
        <p:spPr bwMode="auto">
          <a:xfrm>
            <a:off x="214314" y="71414"/>
            <a:ext cx="8643966" cy="9286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en-GB" sz="3200" dirty="0" smtClean="0">
              <a:effectLst>
                <a:outerShdw blurRad="38100" dist="38100" dir="2700000" algn="tl">
                  <a:srgbClr val="000000">
                    <a:alpha val="43137"/>
                  </a:srgbClr>
                </a:outerShdw>
              </a:effectLst>
              <a:latin typeface="+mn-lt"/>
              <a:ea typeface="+mj-ea"/>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en-GB" sz="3200" dirty="0" smtClean="0">
              <a:effectLst>
                <a:outerShdw blurRad="38100" dist="38100" dir="2700000" algn="tl">
                  <a:srgbClr val="000000">
                    <a:alpha val="43137"/>
                  </a:srgbClr>
                </a:outerShdw>
              </a:effectLst>
              <a:latin typeface="+mn-lt"/>
              <a:ea typeface="+mj-ea"/>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en-GB" sz="3200" dirty="0" smtClean="0">
              <a:effectLst>
                <a:outerShdw blurRad="38100" dist="38100" dir="2700000" algn="tl">
                  <a:srgbClr val="000000">
                    <a:alpha val="43137"/>
                  </a:srgbClr>
                </a:outerShdw>
              </a:effectLst>
              <a:latin typeface="+mn-lt"/>
              <a:ea typeface="+mj-ea"/>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en-GB" sz="3200" dirty="0" smtClean="0">
              <a:effectLst>
                <a:outerShdw blurRad="38100" dist="38100" dir="2700000" algn="tl">
                  <a:srgbClr val="000000">
                    <a:alpha val="43137"/>
                  </a:srgbClr>
                </a:outerShdw>
              </a:effectLst>
              <a:latin typeface="+mn-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sz="3200" dirty="0" smtClean="0">
                <a:effectLst>
                  <a:outerShdw blurRad="38100" dist="38100" dir="2700000" algn="tl">
                    <a:srgbClr val="000000">
                      <a:alpha val="43137"/>
                    </a:srgbClr>
                  </a:outerShdw>
                </a:effectLst>
                <a:latin typeface="+mn-lt"/>
                <a:ea typeface="+mj-ea"/>
                <a:cs typeface="Times New Roman" pitchFamily="18" charset="0"/>
              </a:rPr>
              <a:t>Moses at Mount Sinai</a:t>
            </a:r>
          </a:p>
          <a:p>
            <a:pPr marL="0" marR="0" lvl="0" indent="0" defTabSz="914400" rtl="0" eaLnBrk="1" fontAlgn="base" latinLnBrk="0" hangingPunct="1">
              <a:lnSpc>
                <a:spcPct val="100000"/>
              </a:lnSpc>
              <a:spcBef>
                <a:spcPct val="0"/>
              </a:spcBef>
              <a:spcAft>
                <a:spcPct val="0"/>
              </a:spcAft>
              <a:buClrTx/>
              <a:buSzTx/>
              <a:buFontTx/>
              <a:buNone/>
              <a:tabLst/>
              <a:defRPr/>
            </a:pPr>
            <a:r>
              <a:rPr lang="en-GB" sz="3200" dirty="0" smtClean="0">
                <a:effectLst>
                  <a:outerShdw blurRad="38100" dist="38100" dir="2700000" algn="tl">
                    <a:srgbClr val="000000">
                      <a:alpha val="43137"/>
                    </a:srgbClr>
                  </a:outerShdw>
                </a:effectLst>
                <a:latin typeface="+mn-lt"/>
                <a:ea typeface="+mj-ea"/>
                <a:cs typeface="Times New Roman" pitchFamily="18" charset="0"/>
              </a:rPr>
              <a:t> </a:t>
            </a:r>
          </a:p>
          <a:p>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endPar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extLst>
      <p:ext uri="{BB962C8B-B14F-4D97-AF65-F5344CB8AC3E}">
        <p14:creationId xmlns="" xmlns:p14="http://schemas.microsoft.com/office/powerpoint/2010/main" val="2123380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bwMode="auto">
          <a:xfrm>
            <a:off x="5143472" y="214290"/>
            <a:ext cx="3929122" cy="6643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en-GB" sz="3200" dirty="0" smtClean="0">
              <a:effectLst>
                <a:outerShdw blurRad="38100" dist="38100" dir="2700000" algn="tl">
                  <a:srgbClr val="000000">
                    <a:alpha val="43137"/>
                  </a:srgbClr>
                </a:outerShdw>
              </a:effectLst>
              <a:latin typeface="+mn-lt"/>
              <a:ea typeface="+mj-ea"/>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 Lord said to Moses.. </a:t>
            </a:r>
          </a:p>
          <a:p>
            <a:r>
              <a:rPr lang="en-US" sz="2800" dirty="0" smtClean="0">
                <a:latin typeface="Times New Roman" pitchFamily="18" charset="0"/>
                <a:cs typeface="Times New Roman" pitchFamily="18" charset="0"/>
              </a:rPr>
              <a:t>“Let them make me a sanctuary, that I may dwell in their midst. According to all that I show you concerning the </a:t>
            </a:r>
            <a:r>
              <a:rPr lang="en-US" sz="2800" i="1" dirty="0" smtClean="0">
                <a:latin typeface="Times New Roman" pitchFamily="18" charset="0"/>
                <a:cs typeface="Times New Roman" pitchFamily="18" charset="0"/>
              </a:rPr>
              <a:t>pattern</a:t>
            </a:r>
            <a:r>
              <a:rPr lang="en-US" sz="2800" dirty="0" smtClean="0">
                <a:latin typeface="Times New Roman" pitchFamily="18" charset="0"/>
                <a:cs typeface="Times New Roman" pitchFamily="18" charset="0"/>
              </a:rPr>
              <a:t> of the tabernacle, and of all its furniture, so you shall make it… And see that you make them after the </a:t>
            </a:r>
            <a:r>
              <a:rPr lang="en-US" sz="2800" i="1" dirty="0" smtClean="0">
                <a:latin typeface="Times New Roman" pitchFamily="18" charset="0"/>
                <a:cs typeface="Times New Roman" pitchFamily="18" charset="0"/>
              </a:rPr>
              <a:t>pattern</a:t>
            </a:r>
            <a:r>
              <a:rPr lang="en-US" sz="2800" dirty="0" smtClean="0">
                <a:latin typeface="Times New Roman" pitchFamily="18" charset="0"/>
                <a:cs typeface="Times New Roman" pitchFamily="18" charset="0"/>
              </a:rPr>
              <a:t> for them, which is being shown you on the mountain.” </a:t>
            </a:r>
          </a:p>
          <a:p>
            <a:r>
              <a:rPr lang="en-US" sz="2800" dirty="0" smtClean="0">
                <a:latin typeface="Times New Roman" pitchFamily="18" charset="0"/>
                <a:cs typeface="Times New Roman" pitchFamily="18" charset="0"/>
              </a:rPr>
              <a:t>– Exodus 25:1,8-9,40 </a:t>
            </a:r>
          </a:p>
          <a:p>
            <a:r>
              <a:rPr lang="en-US" sz="2800" dirty="0" smtClean="0">
                <a:latin typeface="Times New Roman" pitchFamily="18" charset="0"/>
                <a:cs typeface="Times New Roman" pitchFamily="18" charset="0"/>
              </a:rPr>
              <a:t>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endPar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pic>
        <p:nvPicPr>
          <p:cNvPr id="9" name="Picture 8" descr="MosesEx_19_06_RG.jpg"/>
          <p:cNvPicPr>
            <a:picLocks noChangeAspect="1"/>
          </p:cNvPicPr>
          <p:nvPr/>
        </p:nvPicPr>
        <p:blipFill>
          <a:blip r:embed="rId2" cstate="screen"/>
          <a:stretch>
            <a:fillRect/>
          </a:stretch>
        </p:blipFill>
        <p:spPr>
          <a:xfrm>
            <a:off x="71438" y="142876"/>
            <a:ext cx="5000628" cy="6572272"/>
          </a:xfrm>
          <a:prstGeom prst="rect">
            <a:avLst/>
          </a:prstGeom>
        </p:spPr>
      </p:pic>
    </p:spTree>
    <p:extLst>
      <p:ext uri="{BB962C8B-B14F-4D97-AF65-F5344CB8AC3E}">
        <p14:creationId xmlns="" xmlns:p14="http://schemas.microsoft.com/office/powerpoint/2010/main" val="2123380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02_Ex_26_02_RG.jpg"/>
          <p:cNvPicPr>
            <a:picLocks noChangeAspect="1"/>
          </p:cNvPicPr>
          <p:nvPr/>
        </p:nvPicPr>
        <p:blipFill>
          <a:blip r:embed="rId2" cstate="screen"/>
          <a:stretch>
            <a:fillRect/>
          </a:stretch>
        </p:blipFill>
        <p:spPr>
          <a:xfrm>
            <a:off x="142876" y="191989"/>
            <a:ext cx="8858280" cy="6523159"/>
          </a:xfrm>
          <a:prstGeom prst="rect">
            <a:avLst/>
          </a:prstGeom>
        </p:spPr>
      </p:pic>
    </p:spTree>
    <p:extLst>
      <p:ext uri="{BB962C8B-B14F-4D97-AF65-F5344CB8AC3E}">
        <p14:creationId xmlns="" xmlns:p14="http://schemas.microsoft.com/office/powerpoint/2010/main" val="2123380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02_Ex_25_03_RG.jpg"/>
          <p:cNvPicPr>
            <a:picLocks noChangeAspect="1"/>
          </p:cNvPicPr>
          <p:nvPr/>
        </p:nvPicPr>
        <p:blipFill>
          <a:blip r:embed="rId2" cstate="screen"/>
          <a:stretch>
            <a:fillRect/>
          </a:stretch>
        </p:blipFill>
        <p:spPr>
          <a:xfrm>
            <a:off x="11174" y="0"/>
            <a:ext cx="9204296" cy="6786586"/>
          </a:xfrm>
          <a:prstGeom prst="rect">
            <a:avLst/>
          </a:prstGeom>
        </p:spPr>
      </p:pic>
    </p:spTree>
    <p:extLst>
      <p:ext uri="{BB962C8B-B14F-4D97-AF65-F5344CB8AC3E}">
        <p14:creationId xmlns="" xmlns:p14="http://schemas.microsoft.com/office/powerpoint/2010/main" val="2123380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02_Ex_25_04_RG.jpg"/>
          <p:cNvPicPr>
            <a:picLocks noChangeAspect="1"/>
          </p:cNvPicPr>
          <p:nvPr/>
        </p:nvPicPr>
        <p:blipFill>
          <a:blip r:embed="rId2" cstate="screen"/>
          <a:stretch>
            <a:fillRect/>
          </a:stretch>
        </p:blipFill>
        <p:spPr>
          <a:xfrm>
            <a:off x="0" y="194310"/>
            <a:ext cx="9144000" cy="6469380"/>
          </a:xfrm>
          <a:prstGeom prst="rect">
            <a:avLst/>
          </a:prstGeom>
        </p:spPr>
      </p:pic>
    </p:spTree>
    <p:extLst>
      <p:ext uri="{BB962C8B-B14F-4D97-AF65-F5344CB8AC3E}">
        <p14:creationId xmlns="" xmlns:p14="http://schemas.microsoft.com/office/powerpoint/2010/main" val="2123380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3833</TotalTime>
  <Words>1508</Words>
  <Application>Microsoft Office PowerPoint</Application>
  <PresentationFormat>Overhead</PresentationFormat>
  <Paragraphs>207</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God’s Word with a Disciple’s Heart</dc:title>
  <dc:creator>Don Schwager</dc:creator>
  <cp:lastModifiedBy>Mac Mini</cp:lastModifiedBy>
  <cp:revision>156</cp:revision>
  <dcterms:created xsi:type="dcterms:W3CDTF">2013-02-08T17:31:09Z</dcterms:created>
  <dcterms:modified xsi:type="dcterms:W3CDTF">2016-04-26T08:32:40Z</dcterms:modified>
</cp:coreProperties>
</file>