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9" r:id="rId2"/>
    <p:sldId id="331" r:id="rId3"/>
    <p:sldId id="320" r:id="rId4"/>
    <p:sldId id="326" r:id="rId5"/>
    <p:sldId id="324" r:id="rId6"/>
    <p:sldId id="332" r:id="rId7"/>
    <p:sldId id="333" r:id="rId8"/>
    <p:sldId id="335" r:id="rId9"/>
    <p:sldId id="336" r:id="rId10"/>
    <p:sldId id="337" r:id="rId11"/>
    <p:sldId id="338" r:id="rId12"/>
    <p:sldId id="339" r:id="rId13"/>
    <p:sldId id="340" r:id="rId14"/>
    <p:sldId id="318" r:id="rId15"/>
    <p:sldId id="342" r:id="rId16"/>
    <p:sldId id="284" r:id="rId17"/>
  </p:sldIdLst>
  <p:sldSz cx="9144000" cy="6858000" type="overhead"/>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3B23"/>
    <a:srgbClr val="154B4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570"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50AF865-8DC9-43A6-9C16-E9E023C16E9D}" type="datetimeFigureOut">
              <a:rPr lang="en-US"/>
              <a:pPr>
                <a:defRPr/>
              </a:pPr>
              <a:t>4/26/2016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FD32BFF-8B7A-42BF-991C-45FA0B5F8792}" type="slidenum">
              <a:rPr lang="en-US"/>
              <a:pPr>
                <a:defRPr/>
              </a:pPr>
              <a:t>‹#›</a:t>
            </a:fld>
            <a:endParaRPr lang="en-US"/>
          </a:p>
        </p:txBody>
      </p:sp>
    </p:spTree>
    <p:extLst>
      <p:ext uri="{BB962C8B-B14F-4D97-AF65-F5344CB8AC3E}">
        <p14:creationId xmlns="" xmlns:p14="http://schemas.microsoft.com/office/powerpoint/2010/main" val="3063142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71FF049-D791-4DA6-BF31-3606429AC9DD}" type="datetimeFigureOut">
              <a:rPr lang="en-US"/>
              <a:pPr>
                <a:defRPr/>
              </a:pPr>
              <a:t>4/26/2016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63B88CB-800A-4DC1-B61C-8832EA896AFE}" type="slidenum">
              <a:rPr lang="en-US"/>
              <a:pPr>
                <a:defRPr/>
              </a:pPr>
              <a:t>‹#›</a:t>
            </a:fld>
            <a:endParaRPr lang="en-US"/>
          </a:p>
        </p:txBody>
      </p:sp>
    </p:spTree>
    <p:extLst>
      <p:ext uri="{BB962C8B-B14F-4D97-AF65-F5344CB8AC3E}">
        <p14:creationId xmlns="" xmlns:p14="http://schemas.microsoft.com/office/powerpoint/2010/main" val="2094668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0AEB417-F40B-4F62-916E-FCC0B951C037}" type="datetimeFigureOut">
              <a:rPr lang="en-US"/>
              <a:pPr>
                <a:defRPr/>
              </a:pPr>
              <a:t>4/26/2016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88902CD-E921-4189-AD4C-7F594EB0AF56}" type="slidenum">
              <a:rPr lang="en-US"/>
              <a:pPr>
                <a:defRPr/>
              </a:pPr>
              <a:t>‹#›</a:t>
            </a:fld>
            <a:endParaRPr lang="en-US"/>
          </a:p>
        </p:txBody>
      </p:sp>
    </p:spTree>
    <p:extLst>
      <p:ext uri="{BB962C8B-B14F-4D97-AF65-F5344CB8AC3E}">
        <p14:creationId xmlns="" xmlns:p14="http://schemas.microsoft.com/office/powerpoint/2010/main" val="2826545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023788D-D1AA-4979-99A5-3DC62D00B8CC}" type="datetimeFigureOut">
              <a:rPr lang="en-US"/>
              <a:pPr>
                <a:defRPr/>
              </a:pPr>
              <a:t>4/26/2016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F7ACEE-9689-486E-B829-85F721B522B0}" type="slidenum">
              <a:rPr lang="en-US"/>
              <a:pPr>
                <a:defRPr/>
              </a:pPr>
              <a:t>‹#›</a:t>
            </a:fld>
            <a:endParaRPr lang="en-US"/>
          </a:p>
        </p:txBody>
      </p:sp>
    </p:spTree>
    <p:extLst>
      <p:ext uri="{BB962C8B-B14F-4D97-AF65-F5344CB8AC3E}">
        <p14:creationId xmlns="" xmlns:p14="http://schemas.microsoft.com/office/powerpoint/2010/main" val="2033496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A3E78C7-D25C-44A7-939F-D9D57F5BFE3D}" type="datetimeFigureOut">
              <a:rPr lang="en-US"/>
              <a:pPr>
                <a:defRPr/>
              </a:pPr>
              <a:t>4/26/2016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9BF8D6-F048-42B2-867C-713A25B8B65F}" type="slidenum">
              <a:rPr lang="en-US"/>
              <a:pPr>
                <a:defRPr/>
              </a:pPr>
              <a:t>‹#›</a:t>
            </a:fld>
            <a:endParaRPr lang="en-US"/>
          </a:p>
        </p:txBody>
      </p:sp>
    </p:spTree>
    <p:extLst>
      <p:ext uri="{BB962C8B-B14F-4D97-AF65-F5344CB8AC3E}">
        <p14:creationId xmlns="" xmlns:p14="http://schemas.microsoft.com/office/powerpoint/2010/main" val="1493843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98852C0-036F-469E-83D6-39530ACFF438}" type="datetimeFigureOut">
              <a:rPr lang="en-US"/>
              <a:pPr>
                <a:defRPr/>
              </a:pPr>
              <a:t>4/26/2016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3296A4D-0F8A-442A-8E33-7A95E0D81C5A}" type="slidenum">
              <a:rPr lang="en-US"/>
              <a:pPr>
                <a:defRPr/>
              </a:pPr>
              <a:t>‹#›</a:t>
            </a:fld>
            <a:endParaRPr lang="en-US"/>
          </a:p>
        </p:txBody>
      </p:sp>
    </p:spTree>
    <p:extLst>
      <p:ext uri="{BB962C8B-B14F-4D97-AF65-F5344CB8AC3E}">
        <p14:creationId xmlns="" xmlns:p14="http://schemas.microsoft.com/office/powerpoint/2010/main" val="3051367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553748B-C648-4555-A46A-D75DE815822F}" type="datetimeFigureOut">
              <a:rPr lang="en-US"/>
              <a:pPr>
                <a:defRPr/>
              </a:pPr>
              <a:t>4/26/2016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318BA03-722A-423F-877B-882C1F3B592D}" type="slidenum">
              <a:rPr lang="en-US"/>
              <a:pPr>
                <a:defRPr/>
              </a:pPr>
              <a:t>‹#›</a:t>
            </a:fld>
            <a:endParaRPr lang="en-US"/>
          </a:p>
        </p:txBody>
      </p:sp>
    </p:spTree>
    <p:extLst>
      <p:ext uri="{BB962C8B-B14F-4D97-AF65-F5344CB8AC3E}">
        <p14:creationId xmlns="" xmlns:p14="http://schemas.microsoft.com/office/powerpoint/2010/main" val="1438713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85219EF-3403-4B5F-8D8D-72A6A8F61EB6}" type="datetimeFigureOut">
              <a:rPr lang="en-US"/>
              <a:pPr>
                <a:defRPr/>
              </a:pPr>
              <a:t>4/26/2016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133E883-50D1-4AB7-B4E0-97FB6C89B964}" type="slidenum">
              <a:rPr lang="en-US"/>
              <a:pPr>
                <a:defRPr/>
              </a:pPr>
              <a:t>‹#›</a:t>
            </a:fld>
            <a:endParaRPr lang="en-US"/>
          </a:p>
        </p:txBody>
      </p:sp>
    </p:spTree>
    <p:extLst>
      <p:ext uri="{BB962C8B-B14F-4D97-AF65-F5344CB8AC3E}">
        <p14:creationId xmlns="" xmlns:p14="http://schemas.microsoft.com/office/powerpoint/2010/main" val="3409315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7A0DD60-C293-44C0-B224-AA442E2DF5C2}" type="datetimeFigureOut">
              <a:rPr lang="en-US"/>
              <a:pPr>
                <a:defRPr/>
              </a:pPr>
              <a:t>4/26/2016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A4A7416-F219-408D-BCE2-E3DEEDD52C20}" type="slidenum">
              <a:rPr lang="en-US"/>
              <a:pPr>
                <a:defRPr/>
              </a:pPr>
              <a:t>‹#›</a:t>
            </a:fld>
            <a:endParaRPr lang="en-US"/>
          </a:p>
        </p:txBody>
      </p:sp>
    </p:spTree>
    <p:extLst>
      <p:ext uri="{BB962C8B-B14F-4D97-AF65-F5344CB8AC3E}">
        <p14:creationId xmlns="" xmlns:p14="http://schemas.microsoft.com/office/powerpoint/2010/main" val="3709503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BB6F68D-A10A-409A-B98E-BF7CB597CFC1}" type="datetimeFigureOut">
              <a:rPr lang="en-US"/>
              <a:pPr>
                <a:defRPr/>
              </a:pPr>
              <a:t>4/26/2016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96CC803-96B4-4F36-9BE3-E6BFD025BAAF}" type="slidenum">
              <a:rPr lang="en-US"/>
              <a:pPr>
                <a:defRPr/>
              </a:pPr>
              <a:t>‹#›</a:t>
            </a:fld>
            <a:endParaRPr lang="en-US"/>
          </a:p>
        </p:txBody>
      </p:sp>
    </p:spTree>
    <p:extLst>
      <p:ext uri="{BB962C8B-B14F-4D97-AF65-F5344CB8AC3E}">
        <p14:creationId xmlns="" xmlns:p14="http://schemas.microsoft.com/office/powerpoint/2010/main" val="3122406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821E563-ECE6-4B4A-B386-7A65179D7808}" type="datetimeFigureOut">
              <a:rPr lang="en-US"/>
              <a:pPr>
                <a:defRPr/>
              </a:pPr>
              <a:t>4/26/2016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0EDCDB5-161C-4288-B64F-4441BE52E8B6}" type="slidenum">
              <a:rPr lang="en-US"/>
              <a:pPr>
                <a:defRPr/>
              </a:pPr>
              <a:t>‹#›</a:t>
            </a:fld>
            <a:endParaRPr lang="en-US"/>
          </a:p>
        </p:txBody>
      </p:sp>
    </p:spTree>
    <p:extLst>
      <p:ext uri="{BB962C8B-B14F-4D97-AF65-F5344CB8AC3E}">
        <p14:creationId xmlns="" xmlns:p14="http://schemas.microsoft.com/office/powerpoint/2010/main" val="3175396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5C007399-68EE-4FEB-978C-B4113C21C0CD}" type="datetimeFigureOut">
              <a:rPr lang="en-US"/>
              <a:pPr>
                <a:defRPr/>
              </a:pPr>
              <a:t>4/26/2016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A8CF61B8-8B13-40B7-88C0-CEA8194CF8DF}"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es-oeuvres-de-Dieu-selon-Jesus.jpg"/>
          <p:cNvPicPr>
            <a:picLocks noChangeAspect="1"/>
          </p:cNvPicPr>
          <p:nvPr/>
        </p:nvPicPr>
        <p:blipFill>
          <a:blip r:embed="rId2" cstate="screen"/>
          <a:stretch>
            <a:fillRect/>
          </a:stretch>
        </p:blipFill>
        <p:spPr>
          <a:xfrm>
            <a:off x="237883" y="142876"/>
            <a:ext cx="8397379" cy="6643710"/>
          </a:xfrm>
          <a:prstGeom prst="rect">
            <a:avLst/>
          </a:prstGeom>
        </p:spPr>
      </p:pic>
      <p:sp>
        <p:nvSpPr>
          <p:cNvPr id="12" name="Title 1"/>
          <p:cNvSpPr txBox="1">
            <a:spLocks/>
          </p:cNvSpPr>
          <p:nvPr/>
        </p:nvSpPr>
        <p:spPr bwMode="auto">
          <a:xfrm>
            <a:off x="0" y="71414"/>
            <a:ext cx="9144000" cy="30306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defRPr/>
            </a:pPr>
            <a:r>
              <a:rPr lang="en-GB" sz="4400" smtClean="0">
                <a:effectLst>
                  <a:outerShdw blurRad="38100" dist="38100" dir="2700000" algn="tl">
                    <a:srgbClr val="000000">
                      <a:alpha val="43137"/>
                    </a:srgbClr>
                  </a:outerShdw>
                </a:effectLst>
                <a:cs typeface="Times New Roman" pitchFamily="18" charset="0"/>
              </a:rPr>
              <a:t>Week 6 </a:t>
            </a:r>
            <a:r>
              <a:rPr lang="en-GB" sz="4400" dirty="0">
                <a:effectLst>
                  <a:outerShdw blurRad="38100" dist="38100" dir="2700000" algn="tl">
                    <a:srgbClr val="000000">
                      <a:alpha val="43137"/>
                    </a:srgbClr>
                  </a:outerShdw>
                </a:effectLst>
                <a:cs typeface="Times New Roman" pitchFamily="18" charset="0"/>
              </a:rPr>
              <a:t>Scripture Study</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32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Calibri" pitchFamily="34" charset="0"/>
              </a:rPr>
              <a:t>Understanding the Stages</a:t>
            </a:r>
          </a:p>
          <a:p>
            <a:pPr marL="0" marR="0" lvl="0" indent="0" algn="ctr" defTabSz="914400" rtl="0" eaLnBrk="1" fontAlgn="base" latinLnBrk="0" hangingPunct="1">
              <a:lnSpc>
                <a:spcPct val="100000"/>
              </a:lnSpc>
              <a:spcBef>
                <a:spcPct val="0"/>
              </a:spcBef>
              <a:spcAft>
                <a:spcPct val="0"/>
              </a:spcAft>
              <a:buClrTx/>
              <a:buSzTx/>
              <a:buFontTx/>
              <a:buNone/>
              <a:tabLst/>
              <a:defRPr/>
            </a:pPr>
            <a:r>
              <a:rPr lang="en-GB" sz="4400" dirty="0" smtClean="0">
                <a:effectLst>
                  <a:outerShdw blurRad="38100" dist="38100" dir="2700000" algn="tl">
                    <a:srgbClr val="000000">
                      <a:alpha val="43137"/>
                    </a:srgbClr>
                  </a:outerShdw>
                </a:effectLst>
                <a:latin typeface="+mj-lt"/>
                <a:ea typeface="+mj-ea"/>
                <a:cs typeface="Calibri" pitchFamily="34" charset="0"/>
              </a:rPr>
              <a:t>of God’s Plan in the </a:t>
            </a:r>
            <a:r>
              <a:rPr kumimoji="0" lang="en-GB" sz="4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Calibri" pitchFamily="34" charset="0"/>
              </a:rPr>
              <a:t>Scriptures</a:t>
            </a:r>
          </a:p>
        </p:txBody>
      </p:sp>
      <p:sp>
        <p:nvSpPr>
          <p:cNvPr id="6" name="Title 1"/>
          <p:cNvSpPr txBox="1">
            <a:spLocks/>
          </p:cNvSpPr>
          <p:nvPr/>
        </p:nvSpPr>
        <p:spPr bwMode="auto">
          <a:xfrm>
            <a:off x="214282" y="6480720"/>
            <a:ext cx="8662990" cy="332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j-lt"/>
                <a:ea typeface="+mj-ea"/>
                <a:cs typeface="Calibri" pitchFamily="34" charset="0"/>
              </a:rPr>
              <a:t>Kairos</a:t>
            </a:r>
            <a:r>
              <a:rPr kumimoji="0" lang="en-US" sz="1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Calibri" pitchFamily="34" charset="0"/>
              </a:rPr>
              <a:t> Scripture Study Course – edited by Don </a:t>
            </a:r>
            <a:r>
              <a:rPr kumimoji="0" lang="en-US" sz="1400" b="0"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j-lt"/>
                <a:ea typeface="+mj-ea"/>
                <a:cs typeface="Calibri" pitchFamily="34" charset="0"/>
              </a:rPr>
              <a:t>Schwager</a:t>
            </a:r>
            <a:r>
              <a:rPr kumimoji="0" lang="en-US" sz="1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Calibri" pitchFamily="34" charset="0"/>
              </a:rPr>
              <a:t> 2013-2016 – see credits at end</a:t>
            </a:r>
            <a:endParaRPr kumimoji="0" lang="en-US" sz="1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rgbClr val="513B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bwMode="auto">
          <a:xfrm>
            <a:off x="107141" y="214290"/>
            <a:ext cx="8929718" cy="65008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r>
              <a:rPr lang="en-GB" sz="3200" dirty="0" smtClean="0"/>
              <a:t>4</a:t>
            </a:r>
            <a:r>
              <a:rPr lang="en-GB" sz="3200" baseline="30000" dirty="0" smtClean="0"/>
              <a:t>th</a:t>
            </a:r>
            <a:r>
              <a:rPr lang="en-GB" sz="3200" dirty="0" smtClean="0"/>
              <a:t> Age: God’s Covenant with Moses</a:t>
            </a:r>
          </a:p>
          <a:p>
            <a:pPr algn="ctr"/>
            <a:r>
              <a:rPr lang="en-GB" sz="3200" dirty="0" smtClean="0"/>
              <a:t> and the people of Israel at Mount Sinai</a:t>
            </a:r>
            <a:endParaRPr lang="en-US" sz="3200" dirty="0" smtClean="0"/>
          </a:p>
          <a:p>
            <a:pPr algn="ctr"/>
            <a:r>
              <a:rPr lang="en-GB" sz="3200" b="1" dirty="0" smtClean="0"/>
              <a:t> </a:t>
            </a:r>
            <a:endParaRPr lang="en-US" sz="3200" dirty="0" smtClean="0"/>
          </a:p>
          <a:p>
            <a:r>
              <a:rPr lang="en-GB" sz="3000" b="1" baseline="30000" dirty="0" smtClean="0">
                <a:latin typeface="Times New Roman" pitchFamily="18" charset="0"/>
                <a:cs typeface="Times New Roman" pitchFamily="18" charset="0"/>
              </a:rPr>
              <a:t>Deuteronomy 5:1 </a:t>
            </a:r>
            <a:r>
              <a:rPr lang="en-GB" sz="3000" dirty="0" smtClean="0">
                <a:latin typeface="Times New Roman" pitchFamily="18" charset="0"/>
                <a:cs typeface="Times New Roman" pitchFamily="18" charset="0"/>
              </a:rPr>
              <a:t>And Moses summoned all Israel and said to them, “Hear, O Israel, the statutes and the rules that I speak in your hearing today, and you shall learn them and be careful to do them. </a:t>
            </a:r>
            <a:r>
              <a:rPr lang="en-GB" sz="3000" b="1" baseline="30000" dirty="0" smtClean="0">
                <a:latin typeface="Times New Roman" pitchFamily="18" charset="0"/>
                <a:cs typeface="Times New Roman" pitchFamily="18" charset="0"/>
              </a:rPr>
              <a:t>2 </a:t>
            </a:r>
            <a:r>
              <a:rPr lang="en-GB" sz="3000" b="1" dirty="0" smtClean="0">
                <a:latin typeface="Times New Roman" pitchFamily="18" charset="0"/>
                <a:cs typeface="Times New Roman" pitchFamily="18" charset="0"/>
              </a:rPr>
              <a:t>The </a:t>
            </a:r>
            <a:r>
              <a:rPr lang="en-GB" sz="3000" b="1" cap="small" dirty="0" smtClean="0">
                <a:latin typeface="Times New Roman" pitchFamily="18" charset="0"/>
                <a:cs typeface="Times New Roman" pitchFamily="18" charset="0"/>
              </a:rPr>
              <a:t>Lord</a:t>
            </a:r>
            <a:r>
              <a:rPr lang="en-GB" sz="3000" b="1" dirty="0" smtClean="0">
                <a:latin typeface="Times New Roman" pitchFamily="18" charset="0"/>
                <a:cs typeface="Times New Roman" pitchFamily="18" charset="0"/>
              </a:rPr>
              <a:t> our God made a covenant with us</a:t>
            </a:r>
            <a:r>
              <a:rPr lang="en-GB" sz="3000" dirty="0" smtClean="0">
                <a:latin typeface="Times New Roman" pitchFamily="18" charset="0"/>
                <a:cs typeface="Times New Roman" pitchFamily="18" charset="0"/>
              </a:rPr>
              <a:t> in </a:t>
            </a:r>
            <a:r>
              <a:rPr lang="en-GB" sz="3000" dirty="0" err="1" smtClean="0">
                <a:latin typeface="Times New Roman" pitchFamily="18" charset="0"/>
                <a:cs typeface="Times New Roman" pitchFamily="18" charset="0"/>
              </a:rPr>
              <a:t>Horeb</a:t>
            </a:r>
            <a:r>
              <a:rPr lang="en-GB" sz="3000" dirty="0" smtClean="0">
                <a:latin typeface="Times New Roman" pitchFamily="18" charset="0"/>
                <a:cs typeface="Times New Roman" pitchFamily="18" charset="0"/>
              </a:rPr>
              <a:t> [Mount Sinai]. </a:t>
            </a:r>
            <a:r>
              <a:rPr lang="en-GB" sz="3000" b="1" baseline="30000" dirty="0" smtClean="0">
                <a:latin typeface="Times New Roman" pitchFamily="18" charset="0"/>
                <a:cs typeface="Times New Roman" pitchFamily="18" charset="0"/>
              </a:rPr>
              <a:t>3 </a:t>
            </a:r>
            <a:r>
              <a:rPr lang="en-GB" sz="3000" dirty="0" smtClean="0">
                <a:latin typeface="Times New Roman" pitchFamily="18" charset="0"/>
                <a:cs typeface="Times New Roman" pitchFamily="18" charset="0"/>
              </a:rPr>
              <a:t>Not with our fathers did the </a:t>
            </a:r>
            <a:r>
              <a:rPr lang="en-GB" sz="3000" cap="small" dirty="0" smtClean="0">
                <a:latin typeface="Times New Roman" pitchFamily="18" charset="0"/>
                <a:cs typeface="Times New Roman" pitchFamily="18" charset="0"/>
              </a:rPr>
              <a:t>Lord</a:t>
            </a:r>
            <a:r>
              <a:rPr lang="en-GB" sz="3000" dirty="0" smtClean="0">
                <a:latin typeface="Times New Roman" pitchFamily="18" charset="0"/>
                <a:cs typeface="Times New Roman" pitchFamily="18" charset="0"/>
              </a:rPr>
              <a:t> make this covenant, but with us, who are all of us here alive today.</a:t>
            </a:r>
            <a:r>
              <a:rPr lang="en-GB" sz="3000" b="1" baseline="30000" dirty="0" smtClean="0">
                <a:latin typeface="Times New Roman" pitchFamily="18" charset="0"/>
                <a:cs typeface="Times New Roman" pitchFamily="18" charset="0"/>
              </a:rPr>
              <a:t>4 </a:t>
            </a:r>
            <a:r>
              <a:rPr lang="en-GB" sz="3000" dirty="0" smtClean="0">
                <a:latin typeface="Times New Roman" pitchFamily="18" charset="0"/>
                <a:cs typeface="Times New Roman" pitchFamily="18" charset="0"/>
              </a:rPr>
              <a:t>The </a:t>
            </a:r>
            <a:r>
              <a:rPr lang="en-GB" sz="3000" cap="small" dirty="0" smtClean="0">
                <a:latin typeface="Times New Roman" pitchFamily="18" charset="0"/>
                <a:cs typeface="Times New Roman" pitchFamily="18" charset="0"/>
              </a:rPr>
              <a:t>Lord</a:t>
            </a:r>
            <a:r>
              <a:rPr lang="en-GB" sz="3000" dirty="0" smtClean="0">
                <a:latin typeface="Times New Roman" pitchFamily="18" charset="0"/>
                <a:cs typeface="Times New Roman" pitchFamily="18" charset="0"/>
              </a:rPr>
              <a:t> spoke with you face to face at the mountain, out of the midst of the fire, </a:t>
            </a:r>
            <a:r>
              <a:rPr lang="en-GB" sz="3000" b="1" baseline="30000" dirty="0" smtClean="0">
                <a:latin typeface="Times New Roman" pitchFamily="18" charset="0"/>
                <a:cs typeface="Times New Roman" pitchFamily="18" charset="0"/>
              </a:rPr>
              <a:t>5 </a:t>
            </a:r>
            <a:r>
              <a:rPr lang="en-GB" sz="3000" dirty="0" smtClean="0">
                <a:latin typeface="Times New Roman" pitchFamily="18" charset="0"/>
                <a:cs typeface="Times New Roman" pitchFamily="18" charset="0"/>
              </a:rPr>
              <a:t>while I stood between the </a:t>
            </a:r>
            <a:r>
              <a:rPr lang="en-GB" sz="3000" cap="small" dirty="0" smtClean="0">
                <a:latin typeface="Times New Roman" pitchFamily="18" charset="0"/>
                <a:cs typeface="Times New Roman" pitchFamily="18" charset="0"/>
              </a:rPr>
              <a:t>Lord</a:t>
            </a:r>
            <a:r>
              <a:rPr lang="en-GB" sz="3000" dirty="0" smtClean="0">
                <a:latin typeface="Times New Roman" pitchFamily="18" charset="0"/>
                <a:cs typeface="Times New Roman" pitchFamily="18" charset="0"/>
              </a:rPr>
              <a:t> and you at that time, to declare to you the word of the </a:t>
            </a:r>
            <a:r>
              <a:rPr lang="en-GB" sz="3000" cap="small" dirty="0" smtClean="0">
                <a:latin typeface="Times New Roman" pitchFamily="18" charset="0"/>
                <a:cs typeface="Times New Roman" pitchFamily="18" charset="0"/>
              </a:rPr>
              <a:t>Lord</a:t>
            </a:r>
            <a:r>
              <a:rPr lang="en-GB" sz="3000" dirty="0" smtClean="0">
                <a:latin typeface="Times New Roman" pitchFamily="18" charset="0"/>
                <a:cs typeface="Times New Roman" pitchFamily="18" charset="0"/>
              </a:rPr>
              <a:t>. </a:t>
            </a:r>
            <a:r>
              <a:rPr lang="en-GB" sz="3200" dirty="0" smtClean="0"/>
              <a:t> </a:t>
            </a:r>
            <a:endParaRPr lang="en-US" sz="3200" dirty="0" smtClean="0"/>
          </a:p>
          <a:p>
            <a:endParaRPr lang="en-US" sz="3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bwMode="auto">
          <a:xfrm>
            <a:off x="107141" y="142852"/>
            <a:ext cx="8929718" cy="47149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r>
              <a:rPr lang="en-GB" sz="3200" dirty="0" smtClean="0"/>
              <a:t>5</a:t>
            </a:r>
            <a:r>
              <a:rPr lang="en-GB" sz="3200" baseline="30000" dirty="0" smtClean="0"/>
              <a:t>th</a:t>
            </a:r>
            <a:r>
              <a:rPr lang="en-GB" sz="3200" dirty="0" smtClean="0"/>
              <a:t> Age: God’s Covenant with David</a:t>
            </a:r>
          </a:p>
          <a:p>
            <a:pPr algn="ctr"/>
            <a:r>
              <a:rPr lang="en-GB" sz="3200" dirty="0" smtClean="0"/>
              <a:t>King of Israel</a:t>
            </a:r>
            <a:endParaRPr lang="en-US" sz="3200" dirty="0" smtClean="0"/>
          </a:p>
          <a:p>
            <a:r>
              <a:rPr lang="en-GB" sz="3200" b="1" dirty="0" smtClean="0"/>
              <a:t> </a:t>
            </a:r>
            <a:endParaRPr lang="en-US" sz="3200" dirty="0" smtClean="0"/>
          </a:p>
          <a:p>
            <a:r>
              <a:rPr lang="en-GB" sz="3200" b="1" baseline="30000" dirty="0" smtClean="0">
                <a:latin typeface="Times New Roman" pitchFamily="18" charset="0"/>
                <a:cs typeface="Times New Roman" pitchFamily="18" charset="0"/>
              </a:rPr>
              <a:t>Psalm 89:3 </a:t>
            </a:r>
            <a:r>
              <a:rPr lang="en-GB" sz="3200" dirty="0" smtClean="0">
                <a:latin typeface="Times New Roman" pitchFamily="18" charset="0"/>
                <a:cs typeface="Times New Roman" pitchFamily="18" charset="0"/>
              </a:rPr>
              <a:t> “</a:t>
            </a:r>
            <a:r>
              <a:rPr lang="en-GB" sz="3200" b="1" dirty="0" smtClean="0">
                <a:latin typeface="Times New Roman" pitchFamily="18" charset="0"/>
                <a:cs typeface="Times New Roman" pitchFamily="18" charset="0"/>
              </a:rPr>
              <a:t>I have made a covenant with my chosen one</a:t>
            </a:r>
            <a:r>
              <a:rPr lang="en-GB" sz="3200" dirty="0" smtClean="0">
                <a:latin typeface="Times New Roman" pitchFamily="18" charset="0"/>
                <a:cs typeface="Times New Roman" pitchFamily="18" charset="0"/>
              </a:rPr>
              <a:t>; I have sworn to David my servant:</a:t>
            </a:r>
            <a:r>
              <a:rPr lang="en-GB" sz="3200" b="1" baseline="30000" dirty="0" smtClean="0">
                <a:latin typeface="Times New Roman" pitchFamily="18" charset="0"/>
                <a:cs typeface="Times New Roman" pitchFamily="18" charset="0"/>
              </a:rPr>
              <a:t>4 </a:t>
            </a:r>
            <a:r>
              <a:rPr lang="en-GB" sz="3200" dirty="0" smtClean="0">
                <a:latin typeface="Times New Roman" pitchFamily="18" charset="0"/>
                <a:cs typeface="Times New Roman" pitchFamily="18" charset="0"/>
              </a:rPr>
              <a:t>‘I will establish your offspring forever, and </a:t>
            </a:r>
            <a:r>
              <a:rPr lang="en-GB" sz="3200" b="1" dirty="0" smtClean="0">
                <a:latin typeface="Times New Roman" pitchFamily="18" charset="0"/>
                <a:cs typeface="Times New Roman" pitchFamily="18" charset="0"/>
              </a:rPr>
              <a:t>build your throne for all generations</a:t>
            </a:r>
            <a:r>
              <a:rPr lang="en-GB" sz="3200" dirty="0" smtClean="0">
                <a:latin typeface="Times New Roman" pitchFamily="18" charset="0"/>
                <a:cs typeface="Times New Roman" pitchFamily="18" charset="0"/>
              </a:rPr>
              <a:t>.’”</a:t>
            </a:r>
            <a:endParaRPr lang="en-US" sz="3200" dirty="0" smtClean="0">
              <a:latin typeface="Times New Roman" pitchFamily="18" charset="0"/>
              <a:cs typeface="Times New Roman" pitchFamily="18" charset="0"/>
            </a:endParaRPr>
          </a:p>
          <a:p>
            <a:endParaRPr lang="en-US" sz="3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bwMode="auto">
          <a:xfrm>
            <a:off x="107141" y="142852"/>
            <a:ext cx="8929718" cy="65008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r>
              <a:rPr lang="en-GB" sz="3200" dirty="0" smtClean="0"/>
              <a:t>6</a:t>
            </a:r>
            <a:r>
              <a:rPr lang="en-GB" sz="3200" baseline="30000" dirty="0" smtClean="0"/>
              <a:t>th</a:t>
            </a:r>
            <a:r>
              <a:rPr lang="en-GB" sz="3200" dirty="0" smtClean="0"/>
              <a:t> Age: The New Covenant  of Jesus Christ</a:t>
            </a:r>
          </a:p>
          <a:p>
            <a:pPr algn="ctr"/>
            <a:r>
              <a:rPr lang="en-GB" sz="3200" dirty="0" smtClean="0"/>
              <a:t>established through his death and resurrection</a:t>
            </a:r>
            <a:endParaRPr lang="en-US" sz="3200" dirty="0" smtClean="0"/>
          </a:p>
          <a:p>
            <a:r>
              <a:rPr lang="en-GB" sz="3200" b="1" dirty="0" smtClean="0"/>
              <a:t> </a:t>
            </a:r>
            <a:endParaRPr lang="en-US" sz="3200" dirty="0" smtClean="0"/>
          </a:p>
          <a:p>
            <a:r>
              <a:rPr lang="en-GB" sz="3000" b="1" baseline="30000" dirty="0" smtClean="0">
                <a:latin typeface="Times New Roman" pitchFamily="18" charset="0"/>
                <a:cs typeface="Times New Roman" pitchFamily="18" charset="0"/>
              </a:rPr>
              <a:t>Luke 22:17 </a:t>
            </a:r>
            <a:r>
              <a:rPr lang="en-GB" sz="3000" dirty="0" smtClean="0">
                <a:latin typeface="Times New Roman" pitchFamily="18" charset="0"/>
                <a:cs typeface="Times New Roman" pitchFamily="18" charset="0"/>
              </a:rPr>
              <a:t>And he took a cup, and when he had given thanks he said, “Take this, and divide it among yourselves; </a:t>
            </a:r>
            <a:r>
              <a:rPr lang="en-GB" sz="3000" b="1" baseline="30000" dirty="0" smtClean="0">
                <a:latin typeface="Times New Roman" pitchFamily="18" charset="0"/>
                <a:cs typeface="Times New Roman" pitchFamily="18" charset="0"/>
              </a:rPr>
              <a:t>18 </a:t>
            </a:r>
            <a:r>
              <a:rPr lang="en-GB" sz="3000" dirty="0" smtClean="0">
                <a:latin typeface="Times New Roman" pitchFamily="18" charset="0"/>
                <a:cs typeface="Times New Roman" pitchFamily="18" charset="0"/>
              </a:rPr>
              <a:t>for I tell you that from now </a:t>
            </a:r>
            <a:r>
              <a:rPr lang="en-GB" sz="3000" b="1" dirty="0" smtClean="0">
                <a:latin typeface="Times New Roman" pitchFamily="18" charset="0"/>
                <a:cs typeface="Times New Roman" pitchFamily="18" charset="0"/>
              </a:rPr>
              <a:t>on I shall not drink of the fruit of the vine until the kingdom of God comes.</a:t>
            </a:r>
            <a:r>
              <a:rPr lang="en-GB" sz="3000" dirty="0" smtClean="0">
                <a:latin typeface="Times New Roman" pitchFamily="18" charset="0"/>
                <a:cs typeface="Times New Roman" pitchFamily="18" charset="0"/>
              </a:rPr>
              <a:t>” </a:t>
            </a:r>
            <a:r>
              <a:rPr lang="en-GB" sz="3000" b="1" baseline="30000" dirty="0" smtClean="0">
                <a:latin typeface="Times New Roman" pitchFamily="18" charset="0"/>
                <a:cs typeface="Times New Roman" pitchFamily="18" charset="0"/>
              </a:rPr>
              <a:t>19 </a:t>
            </a:r>
            <a:r>
              <a:rPr lang="en-GB" sz="3000" dirty="0" smtClean="0">
                <a:latin typeface="Times New Roman" pitchFamily="18" charset="0"/>
                <a:cs typeface="Times New Roman" pitchFamily="18" charset="0"/>
              </a:rPr>
              <a:t>And he took bread, and when he had given thanks he broke it and gave it to them, saying, “This is my body which is given for you. Do this in remembrance of me.” </a:t>
            </a:r>
            <a:r>
              <a:rPr lang="en-GB" sz="3000" b="1" baseline="30000" dirty="0" smtClean="0">
                <a:latin typeface="Times New Roman" pitchFamily="18" charset="0"/>
                <a:cs typeface="Times New Roman" pitchFamily="18" charset="0"/>
              </a:rPr>
              <a:t>20 </a:t>
            </a:r>
            <a:r>
              <a:rPr lang="en-GB" sz="3000" dirty="0" smtClean="0">
                <a:latin typeface="Times New Roman" pitchFamily="18" charset="0"/>
                <a:cs typeface="Times New Roman" pitchFamily="18" charset="0"/>
              </a:rPr>
              <a:t>And likewise the cup after supper, saying, “</a:t>
            </a:r>
            <a:r>
              <a:rPr lang="en-GB" sz="3000" b="1" dirty="0" smtClean="0">
                <a:latin typeface="Times New Roman" pitchFamily="18" charset="0"/>
                <a:cs typeface="Times New Roman" pitchFamily="18" charset="0"/>
              </a:rPr>
              <a:t>This cup which is poured out for you is the new covenant in my blood</a:t>
            </a:r>
            <a:r>
              <a:rPr lang="en-GB" sz="3000" dirty="0" smtClean="0">
                <a:latin typeface="Times New Roman" pitchFamily="18" charset="0"/>
                <a:cs typeface="Times New Roman" pitchFamily="18" charset="0"/>
              </a:rPr>
              <a:t>.”</a:t>
            </a:r>
            <a:endParaRPr lang="en-US" sz="3000" dirty="0" smtClean="0">
              <a:latin typeface="Times New Roman" pitchFamily="18" charset="0"/>
              <a:cs typeface="Times New Roman" pitchFamily="18" charset="0"/>
            </a:endParaRPr>
          </a:p>
          <a:p>
            <a:endParaRPr lang="en-US" sz="3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bwMode="auto">
          <a:xfrm>
            <a:off x="107141" y="142852"/>
            <a:ext cx="8929718" cy="65008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r>
              <a:rPr lang="en-GB" sz="3200" dirty="0" smtClean="0"/>
              <a:t>7</a:t>
            </a:r>
            <a:r>
              <a:rPr lang="en-GB" sz="3200" baseline="30000" dirty="0" smtClean="0"/>
              <a:t>th</a:t>
            </a:r>
            <a:r>
              <a:rPr lang="en-GB" sz="3200" dirty="0" smtClean="0"/>
              <a:t> Age: The Second Coming of the Lord Jesus </a:t>
            </a:r>
          </a:p>
          <a:p>
            <a:pPr algn="ctr"/>
            <a:r>
              <a:rPr lang="en-GB" sz="3200" dirty="0" smtClean="0"/>
              <a:t>when he will restore all things</a:t>
            </a:r>
            <a:endParaRPr lang="en-US" sz="3200" dirty="0" smtClean="0"/>
          </a:p>
          <a:p>
            <a:r>
              <a:rPr lang="en-GB" sz="3200" b="1" dirty="0" smtClean="0"/>
              <a:t> </a:t>
            </a:r>
            <a:endParaRPr lang="en-US" sz="3200" dirty="0" smtClean="0"/>
          </a:p>
          <a:p>
            <a:r>
              <a:rPr lang="en-GB" sz="3000" b="1" baseline="30000" dirty="0" smtClean="0">
                <a:latin typeface="Times New Roman" pitchFamily="18" charset="0"/>
                <a:cs typeface="Times New Roman" pitchFamily="18" charset="0"/>
              </a:rPr>
              <a:t>1 Corinthians 15:21 </a:t>
            </a:r>
            <a:r>
              <a:rPr lang="en-GB" sz="3000" dirty="0" smtClean="0">
                <a:latin typeface="Times New Roman" pitchFamily="18" charset="0"/>
                <a:cs typeface="Times New Roman" pitchFamily="18" charset="0"/>
              </a:rPr>
              <a:t>For as by a man came death, by a man has come also the resurrection of the dead. </a:t>
            </a:r>
            <a:r>
              <a:rPr lang="en-GB" sz="3000" b="1" baseline="30000" dirty="0" smtClean="0">
                <a:latin typeface="Times New Roman" pitchFamily="18" charset="0"/>
                <a:cs typeface="Times New Roman" pitchFamily="18" charset="0"/>
              </a:rPr>
              <a:t>22 </a:t>
            </a:r>
            <a:r>
              <a:rPr lang="en-GB" sz="3000" dirty="0" smtClean="0">
                <a:latin typeface="Times New Roman" pitchFamily="18" charset="0"/>
                <a:cs typeface="Times New Roman" pitchFamily="18" charset="0"/>
              </a:rPr>
              <a:t>For as in Adam all die, so also </a:t>
            </a:r>
            <a:r>
              <a:rPr lang="en-GB" sz="3000" b="1" dirty="0" smtClean="0">
                <a:latin typeface="Times New Roman" pitchFamily="18" charset="0"/>
                <a:cs typeface="Times New Roman" pitchFamily="18" charset="0"/>
              </a:rPr>
              <a:t>in Christ shall all be made alive</a:t>
            </a:r>
            <a:r>
              <a:rPr lang="en-GB" sz="3000" dirty="0" smtClean="0">
                <a:latin typeface="Times New Roman" pitchFamily="18" charset="0"/>
                <a:cs typeface="Times New Roman" pitchFamily="18" charset="0"/>
              </a:rPr>
              <a:t>. </a:t>
            </a:r>
            <a:r>
              <a:rPr lang="en-GB" sz="3000" b="1" baseline="30000" dirty="0" smtClean="0">
                <a:latin typeface="Times New Roman" pitchFamily="18" charset="0"/>
                <a:cs typeface="Times New Roman" pitchFamily="18" charset="0"/>
              </a:rPr>
              <a:t>23 </a:t>
            </a:r>
            <a:r>
              <a:rPr lang="en-GB" sz="3000" dirty="0" smtClean="0">
                <a:latin typeface="Times New Roman" pitchFamily="18" charset="0"/>
                <a:cs typeface="Times New Roman" pitchFamily="18" charset="0"/>
              </a:rPr>
              <a:t>But each in his own order: Christ the first fruits, then at his coming those who belong to Christ. </a:t>
            </a:r>
            <a:r>
              <a:rPr lang="en-GB" sz="3000" b="1" baseline="30000" dirty="0" smtClean="0">
                <a:latin typeface="Times New Roman" pitchFamily="18" charset="0"/>
                <a:cs typeface="Times New Roman" pitchFamily="18" charset="0"/>
              </a:rPr>
              <a:t>24 </a:t>
            </a:r>
            <a:r>
              <a:rPr lang="en-GB" sz="3000" b="1" dirty="0" smtClean="0">
                <a:latin typeface="Times New Roman" pitchFamily="18" charset="0"/>
                <a:cs typeface="Times New Roman" pitchFamily="18" charset="0"/>
              </a:rPr>
              <a:t>Then comes the end, when he delivers the kingdom to God the Father after destroying every rule and every authority and power</a:t>
            </a:r>
            <a:r>
              <a:rPr lang="en-GB" sz="3000" dirty="0" smtClean="0">
                <a:latin typeface="Times New Roman" pitchFamily="18" charset="0"/>
                <a:cs typeface="Times New Roman" pitchFamily="18" charset="0"/>
              </a:rPr>
              <a:t>. </a:t>
            </a:r>
            <a:r>
              <a:rPr lang="en-GB" sz="3000" b="1" baseline="30000" dirty="0" smtClean="0">
                <a:latin typeface="Times New Roman" pitchFamily="18" charset="0"/>
                <a:cs typeface="Times New Roman" pitchFamily="18" charset="0"/>
              </a:rPr>
              <a:t>25 </a:t>
            </a:r>
            <a:endParaRPr lang="en-US" sz="3000" dirty="0" smtClean="0">
              <a:latin typeface="Times New Roman" pitchFamily="18" charset="0"/>
              <a:cs typeface="Times New Roman" pitchFamily="18" charset="0"/>
            </a:endParaRPr>
          </a:p>
          <a:p>
            <a:endParaRPr lang="en-US" sz="3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p:nvSpPr>
        <p:spPr bwMode="auto">
          <a:xfrm>
            <a:off x="108106" y="0"/>
            <a:ext cx="889305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GB" sz="3200" dirty="0" smtClean="0">
              <a:latin typeface="Times New Roman" pitchFamily="18" charset="0"/>
              <a:cs typeface="Times New Roman" pitchFamily="18" charset="0"/>
            </a:endParaRPr>
          </a:p>
          <a:p>
            <a:r>
              <a:rPr lang="en-US" sz="3000" b="1" baseline="30000" dirty="0" smtClean="0">
                <a:latin typeface="Times New Roman" pitchFamily="18" charset="0"/>
                <a:cs typeface="Times New Roman" pitchFamily="18" charset="0"/>
              </a:rPr>
              <a:t>Psalm 2:1</a:t>
            </a:r>
            <a:r>
              <a:rPr lang="en-US" sz="3000" dirty="0" smtClean="0">
                <a:latin typeface="Times New Roman" pitchFamily="18" charset="0"/>
                <a:cs typeface="Times New Roman" pitchFamily="18" charset="0"/>
              </a:rPr>
              <a:t>Why do the nations conspire, and the peoples plot in vain?  </a:t>
            </a:r>
            <a:r>
              <a:rPr lang="en-US" sz="3000" b="1" baseline="30000" dirty="0" smtClean="0">
                <a:latin typeface="Times New Roman" pitchFamily="18" charset="0"/>
                <a:cs typeface="Times New Roman" pitchFamily="18" charset="0"/>
              </a:rPr>
              <a:t>2 </a:t>
            </a:r>
            <a:r>
              <a:rPr lang="en-US" sz="3000" dirty="0" smtClean="0">
                <a:latin typeface="Times New Roman" pitchFamily="18" charset="0"/>
                <a:cs typeface="Times New Roman" pitchFamily="18" charset="0"/>
              </a:rPr>
              <a:t>The kings of the earth </a:t>
            </a:r>
            <a:r>
              <a:rPr lang="en-US" sz="3000" b="1" dirty="0" smtClean="0">
                <a:latin typeface="Times New Roman" pitchFamily="18" charset="0"/>
                <a:cs typeface="Times New Roman" pitchFamily="18" charset="0"/>
              </a:rPr>
              <a:t>set themselves</a:t>
            </a:r>
            <a:r>
              <a:rPr lang="en-US" sz="3000" dirty="0" smtClean="0">
                <a:latin typeface="Times New Roman" pitchFamily="18" charset="0"/>
                <a:cs typeface="Times New Roman" pitchFamily="18" charset="0"/>
              </a:rPr>
              <a:t>, and the rulers take counsel together, against</a:t>
            </a:r>
            <a:r>
              <a:rPr lang="en-US" sz="3000" b="1" dirty="0" smtClean="0">
                <a:latin typeface="Times New Roman" pitchFamily="18" charset="0"/>
                <a:cs typeface="Times New Roman" pitchFamily="18" charset="0"/>
              </a:rPr>
              <a:t> the </a:t>
            </a:r>
            <a:r>
              <a:rPr lang="en-US" sz="3000" b="1" cap="small" dirty="0" smtClean="0">
                <a:latin typeface="Times New Roman" pitchFamily="18" charset="0"/>
                <a:cs typeface="Times New Roman" pitchFamily="18" charset="0"/>
              </a:rPr>
              <a:t>Lord</a:t>
            </a:r>
            <a:r>
              <a:rPr lang="en-US" sz="3000" b="1" dirty="0" smtClean="0">
                <a:latin typeface="Times New Roman" pitchFamily="18" charset="0"/>
                <a:cs typeface="Times New Roman" pitchFamily="18" charset="0"/>
              </a:rPr>
              <a:t> and his anointed,</a:t>
            </a:r>
            <a:r>
              <a:rPr lang="en-US" sz="3000" dirty="0" smtClean="0">
                <a:latin typeface="Times New Roman" pitchFamily="18" charset="0"/>
                <a:cs typeface="Times New Roman" pitchFamily="18" charset="0"/>
              </a:rPr>
              <a:t> saying, </a:t>
            </a:r>
            <a:r>
              <a:rPr lang="en-US" sz="3000" b="1" baseline="30000" dirty="0" smtClean="0">
                <a:latin typeface="Times New Roman" pitchFamily="18" charset="0"/>
                <a:cs typeface="Times New Roman" pitchFamily="18" charset="0"/>
              </a:rPr>
              <a:t>3 </a:t>
            </a:r>
            <a:r>
              <a:rPr lang="en-US" sz="3000" dirty="0" smtClean="0">
                <a:latin typeface="Times New Roman" pitchFamily="18" charset="0"/>
                <a:cs typeface="Times New Roman" pitchFamily="18" charset="0"/>
              </a:rPr>
              <a:t>“Let us burst their bonds asunder, and cast their cords from us.” </a:t>
            </a:r>
            <a:r>
              <a:rPr lang="en-GB" sz="3000" b="1" baseline="30000" dirty="0" smtClean="0">
                <a:latin typeface="Times New Roman" pitchFamily="18" charset="0"/>
                <a:cs typeface="Times New Roman" pitchFamily="18" charset="0"/>
              </a:rPr>
              <a:t>4 </a:t>
            </a:r>
            <a:r>
              <a:rPr lang="en-GB" sz="3000" dirty="0" smtClean="0">
                <a:latin typeface="Times New Roman" pitchFamily="18" charset="0"/>
                <a:cs typeface="Times New Roman" pitchFamily="18" charset="0"/>
              </a:rPr>
              <a:t>He who sits in the heavens laughs; the </a:t>
            </a:r>
            <a:r>
              <a:rPr lang="en-GB" sz="3000" cap="small" dirty="0" smtClean="0">
                <a:latin typeface="Times New Roman" pitchFamily="18" charset="0"/>
                <a:cs typeface="Times New Roman" pitchFamily="18" charset="0"/>
              </a:rPr>
              <a:t>Lord</a:t>
            </a:r>
            <a:r>
              <a:rPr lang="en-GB" sz="3000" dirty="0" smtClean="0">
                <a:latin typeface="Times New Roman" pitchFamily="18" charset="0"/>
                <a:cs typeface="Times New Roman" pitchFamily="18" charset="0"/>
              </a:rPr>
              <a:t> has them in derision. </a:t>
            </a:r>
            <a:r>
              <a:rPr lang="en-GB" sz="3000" b="1" baseline="30000" dirty="0" smtClean="0">
                <a:latin typeface="Times New Roman" pitchFamily="18" charset="0"/>
                <a:cs typeface="Times New Roman" pitchFamily="18" charset="0"/>
              </a:rPr>
              <a:t>5 </a:t>
            </a:r>
            <a:r>
              <a:rPr lang="en-GB" sz="3000" dirty="0" smtClean="0">
                <a:latin typeface="Times New Roman" pitchFamily="18" charset="0"/>
                <a:cs typeface="Times New Roman" pitchFamily="18" charset="0"/>
              </a:rPr>
              <a:t>Then he will speak to them in his wrath, and terrify them in his fury, saying, </a:t>
            </a:r>
            <a:r>
              <a:rPr lang="en-GB" sz="3000" b="1" baseline="30000" dirty="0" smtClean="0">
                <a:latin typeface="Times New Roman" pitchFamily="18" charset="0"/>
                <a:cs typeface="Times New Roman" pitchFamily="18" charset="0"/>
              </a:rPr>
              <a:t>6 </a:t>
            </a:r>
            <a:r>
              <a:rPr lang="en-GB" sz="3000" b="1" dirty="0" smtClean="0">
                <a:latin typeface="Times New Roman" pitchFamily="18" charset="0"/>
                <a:cs typeface="Times New Roman" pitchFamily="18" charset="0"/>
              </a:rPr>
              <a:t>“I have set my king on Zion, my holy hill.” </a:t>
            </a:r>
            <a:r>
              <a:rPr lang="en-GB" sz="3000" b="1" baseline="30000" dirty="0" smtClean="0">
                <a:latin typeface="Times New Roman" pitchFamily="18" charset="0"/>
                <a:cs typeface="Times New Roman" pitchFamily="18" charset="0"/>
              </a:rPr>
              <a:t>7 </a:t>
            </a:r>
            <a:r>
              <a:rPr lang="en-GB" sz="3000" dirty="0" smtClean="0">
                <a:latin typeface="Times New Roman" pitchFamily="18" charset="0"/>
                <a:cs typeface="Times New Roman" pitchFamily="18" charset="0"/>
              </a:rPr>
              <a:t>I will tell of the decree of the </a:t>
            </a:r>
            <a:r>
              <a:rPr lang="en-GB" sz="3000" cap="small" dirty="0" smtClean="0">
                <a:latin typeface="Times New Roman" pitchFamily="18" charset="0"/>
                <a:cs typeface="Times New Roman" pitchFamily="18" charset="0"/>
              </a:rPr>
              <a:t>Lord</a:t>
            </a:r>
            <a:r>
              <a:rPr lang="en-GB" sz="3000" dirty="0" smtClean="0">
                <a:latin typeface="Times New Roman" pitchFamily="18" charset="0"/>
                <a:cs typeface="Times New Roman" pitchFamily="18" charset="0"/>
              </a:rPr>
              <a:t>: He said to me, </a:t>
            </a:r>
            <a:r>
              <a:rPr lang="en-GB" sz="3000" b="1" dirty="0" smtClean="0">
                <a:latin typeface="Times New Roman" pitchFamily="18" charset="0"/>
                <a:cs typeface="Times New Roman" pitchFamily="18" charset="0"/>
              </a:rPr>
              <a:t>“You are my son, today I have begotten you. </a:t>
            </a:r>
            <a:r>
              <a:rPr lang="en-GB" sz="3000" b="1" baseline="30000" dirty="0" smtClean="0">
                <a:latin typeface="Times New Roman" pitchFamily="18" charset="0"/>
                <a:cs typeface="Times New Roman" pitchFamily="18" charset="0"/>
              </a:rPr>
              <a:t>8 </a:t>
            </a:r>
            <a:r>
              <a:rPr lang="en-GB" sz="3000" dirty="0" smtClean="0">
                <a:latin typeface="Times New Roman" pitchFamily="18" charset="0"/>
                <a:cs typeface="Times New Roman" pitchFamily="18" charset="0"/>
              </a:rPr>
              <a:t>Ask of me, and I will make the nations your heritage, and the ends of the earth your possession. </a:t>
            </a:r>
            <a:r>
              <a:rPr lang="en-GB" sz="3000" b="1" baseline="30000" dirty="0" smtClean="0">
                <a:latin typeface="Times New Roman" pitchFamily="18" charset="0"/>
                <a:cs typeface="Times New Roman" pitchFamily="18" charset="0"/>
              </a:rPr>
              <a:t>9  </a:t>
            </a:r>
            <a:r>
              <a:rPr lang="en-GB" sz="3000" dirty="0" smtClean="0">
                <a:latin typeface="Times New Roman" pitchFamily="18" charset="0"/>
                <a:cs typeface="Times New Roman" pitchFamily="18" charset="0"/>
              </a:rPr>
              <a:t>You shall break them with a rod of iron, and dash them in pieces like a potter’s vessel.”</a:t>
            </a:r>
            <a:r>
              <a:rPr lang="en-GB" sz="3200" dirty="0" smtClean="0"/>
              <a:t> </a:t>
            </a:r>
            <a:endParaRPr lang="en-US" sz="3200" dirty="0" smtClean="0"/>
          </a:p>
          <a:p>
            <a:endParaRPr kumimoji="0" lang="en-US" sz="32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Calibri" pitchFamily="34" charset="0"/>
              <a:cs typeface="Times New Roman" pitchFamily="18" charset="0"/>
            </a:endParaRPr>
          </a:p>
        </p:txBody>
      </p:sp>
    </p:spTree>
    <p:extLst>
      <p:ext uri="{BB962C8B-B14F-4D97-AF65-F5344CB8AC3E}">
        <p14:creationId xmlns="" xmlns:p14="http://schemas.microsoft.com/office/powerpoint/2010/main" val="39687460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p:nvSpPr>
        <p:spPr bwMode="auto">
          <a:xfrm>
            <a:off x="395536" y="0"/>
            <a:ext cx="8424936" cy="42930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Calibri" pitchFamily="34" charset="0"/>
              </a:rPr>
              <a:t>Credits for </a:t>
            </a:r>
            <a:r>
              <a:rPr kumimoji="0" lang="en-US" sz="2400" b="0"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j-lt"/>
                <a:ea typeface="+mj-ea"/>
                <a:cs typeface="Calibri" pitchFamily="34" charset="0"/>
              </a:rPr>
              <a:t>Kairos</a:t>
            </a:r>
            <a:r>
              <a:rPr kumimoji="0" lang="en-US"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Calibri" pitchFamily="34" charset="0"/>
              </a:rPr>
              <a:t> </a:t>
            </a:r>
            <a:r>
              <a:rPr kumimoji="0" lang="en-US"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Calibri" pitchFamily="34" charset="0"/>
              </a:rPr>
              <a:t>Scripture Study </a:t>
            </a:r>
            <a:r>
              <a:rPr kumimoji="0" lang="en-US"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Calibri" pitchFamily="34" charset="0"/>
              </a:rPr>
              <a:t>Course</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n-GB" sz="2400" dirty="0" smtClean="0">
              <a:effectLst>
                <a:outerShdw blurRad="38100" dist="38100" dir="2700000" algn="tl">
                  <a:srgbClr val="000000">
                    <a:alpha val="43137"/>
                  </a:srgbClr>
                </a:outerShdw>
              </a:effectLst>
              <a:latin typeface="+mj-lt"/>
              <a:ea typeface="+mj-ea"/>
              <a:cs typeface="Calibri" pitchFamily="34" charset="0"/>
            </a:endParaRPr>
          </a:p>
          <a:p>
            <a:pPr marL="457200" marR="0" lvl="0" indent="-457200" defTabSz="914400" rtl="0" eaLnBrk="1" fontAlgn="base" latinLnBrk="0" hangingPunct="1">
              <a:lnSpc>
                <a:spcPct val="100000"/>
              </a:lnSpc>
              <a:spcBef>
                <a:spcPct val="0"/>
              </a:spcBef>
              <a:spcAft>
                <a:spcPct val="0"/>
              </a:spcAft>
              <a:buClrTx/>
              <a:buSzTx/>
              <a:buFont typeface="+mj-lt"/>
              <a:buAutoNum type="arabicPeriod"/>
              <a:tabLst/>
              <a:defRPr/>
            </a:pPr>
            <a:r>
              <a:rPr kumimoji="0" lang="en-GB"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Calibri" pitchFamily="34" charset="0"/>
              </a:rPr>
              <a:t>Illustrations by Kevin </a:t>
            </a:r>
            <a:r>
              <a:rPr kumimoji="0" lang="en-GB" sz="2400" b="0"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j-lt"/>
                <a:ea typeface="+mj-ea"/>
                <a:cs typeface="Calibri" pitchFamily="34" charset="0"/>
              </a:rPr>
              <a:t>Carden</a:t>
            </a:r>
            <a:r>
              <a:rPr kumimoji="0" lang="en-GB"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Calibri" pitchFamily="34" charset="0"/>
              </a:rPr>
              <a:t>, slides 1-4, 16</a:t>
            </a:r>
          </a:p>
          <a:p>
            <a:pPr marL="457200" marR="0" lvl="0" indent="-457200" defTabSz="914400" rtl="0" eaLnBrk="1" fontAlgn="base" latinLnBrk="0" hangingPunct="1">
              <a:lnSpc>
                <a:spcPct val="100000"/>
              </a:lnSpc>
              <a:spcBef>
                <a:spcPct val="0"/>
              </a:spcBef>
              <a:spcAft>
                <a:spcPct val="0"/>
              </a:spcAft>
              <a:buClrTx/>
              <a:buSzTx/>
              <a:buFont typeface="+mj-lt"/>
              <a:buAutoNum type="arabicPeriod"/>
              <a:tabLst/>
              <a:defRPr/>
            </a:pPr>
            <a:r>
              <a:rPr lang="en-GB" sz="2400" dirty="0" smtClean="0">
                <a:effectLst>
                  <a:outerShdw blurRad="38100" dist="38100" dir="2700000" algn="tl">
                    <a:srgbClr val="000000">
                      <a:alpha val="43137"/>
                    </a:srgbClr>
                  </a:outerShdw>
                </a:effectLst>
                <a:latin typeface="+mj-lt"/>
                <a:ea typeface="+mj-ea"/>
                <a:cs typeface="Calibri" pitchFamily="34" charset="0"/>
              </a:rPr>
              <a:t>Slides edited by Don </a:t>
            </a:r>
            <a:r>
              <a:rPr lang="en-GB" sz="2400" dirty="0" err="1" smtClean="0">
                <a:effectLst>
                  <a:outerShdw blurRad="38100" dist="38100" dir="2700000" algn="tl">
                    <a:srgbClr val="000000">
                      <a:alpha val="43137"/>
                    </a:srgbClr>
                  </a:outerShdw>
                </a:effectLst>
                <a:latin typeface="+mj-lt"/>
                <a:ea typeface="+mj-ea"/>
                <a:cs typeface="Calibri" pitchFamily="34" charset="0"/>
              </a:rPr>
              <a:t>Schwager</a:t>
            </a:r>
            <a:endParaRPr kumimoji="0" lang="en-US"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lang="en-GB" sz="2400" dirty="0" smtClean="0">
              <a:effectLst>
                <a:outerShdw blurRad="38100" dist="38100" dir="2700000" algn="tl">
                  <a:srgbClr val="000000">
                    <a:alpha val="43137"/>
                  </a:srgbClr>
                </a:outerShdw>
              </a:effectLst>
              <a:latin typeface="+mj-lt"/>
              <a:ea typeface="+mj-ea"/>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shutterstock_105822167-open-bible.jpg"/>
          <p:cNvPicPr>
            <a:picLocks noChangeAspect="1"/>
          </p:cNvPicPr>
          <p:nvPr/>
        </p:nvPicPr>
        <p:blipFill>
          <a:blip r:embed="rId2" cstate="screen"/>
          <a:stretch>
            <a:fillRect/>
          </a:stretch>
        </p:blipFill>
        <p:spPr>
          <a:xfrm>
            <a:off x="142906" y="0"/>
            <a:ext cx="8858250" cy="6858000"/>
          </a:xfrm>
          <a:prstGeom prst="rect">
            <a:avLst/>
          </a:prstGeom>
        </p:spPr>
      </p:pic>
      <p:sp>
        <p:nvSpPr>
          <p:cNvPr id="12" name="Title 1"/>
          <p:cNvSpPr txBox="1">
            <a:spLocks/>
          </p:cNvSpPr>
          <p:nvPr/>
        </p:nvSpPr>
        <p:spPr bwMode="auto">
          <a:xfrm>
            <a:off x="214282" y="5856287"/>
            <a:ext cx="8662990" cy="1001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j-lt"/>
                <a:ea typeface="+mj-ea"/>
                <a:cs typeface="Calibri" pitchFamily="34" charset="0"/>
              </a:rPr>
              <a:t>Kairos</a:t>
            </a:r>
            <a:r>
              <a:rPr kumimoji="0" lang="en-US" sz="4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Calibri" pitchFamily="34" charset="0"/>
              </a:rPr>
              <a:t> Scripture Study Course</a:t>
            </a:r>
            <a:endParaRPr kumimoji="0" lang="en-US" sz="4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ll-nature-proclaims-by-carden.jpg"/>
          <p:cNvPicPr>
            <a:picLocks noChangeAspect="1"/>
          </p:cNvPicPr>
          <p:nvPr/>
        </p:nvPicPr>
        <p:blipFill>
          <a:blip r:embed="rId2" cstate="screen"/>
          <a:stretch>
            <a:fillRect/>
          </a:stretch>
        </p:blipFill>
        <p:spPr>
          <a:xfrm>
            <a:off x="0" y="0"/>
            <a:ext cx="9144000" cy="6858000"/>
          </a:xfrm>
          <a:prstGeom prst="rect">
            <a:avLst/>
          </a:prstGeom>
        </p:spPr>
      </p:pic>
      <p:sp>
        <p:nvSpPr>
          <p:cNvPr id="8" name="Title 1"/>
          <p:cNvSpPr txBox="1">
            <a:spLocks/>
          </p:cNvSpPr>
          <p:nvPr/>
        </p:nvSpPr>
        <p:spPr bwMode="auto">
          <a:xfrm>
            <a:off x="71406" y="-24"/>
            <a:ext cx="8965214" cy="57864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defRPr/>
            </a:pPr>
            <a:r>
              <a:rPr lang="en-GB" sz="4000" dirty="0" smtClean="0">
                <a:effectLst>
                  <a:outerShdw blurRad="38100" dist="38100" dir="2700000" algn="tl">
                    <a:srgbClr val="000000">
                      <a:alpha val="43137"/>
                    </a:srgbClr>
                  </a:outerShdw>
                </a:effectLst>
                <a:latin typeface="Arial" pitchFamily="34" charset="0"/>
                <a:cs typeface="Arial" pitchFamily="34" charset="0"/>
              </a:rPr>
              <a:t>Ruler of the Ages</a:t>
            </a:r>
          </a:p>
          <a:p>
            <a:pPr>
              <a:defRPr/>
            </a:pPr>
            <a:endParaRPr lang="en-GB" sz="1400" dirty="0" smtClean="0">
              <a:effectLst>
                <a:outerShdw blurRad="38100" dist="38100" dir="2700000" algn="tl">
                  <a:srgbClr val="000000">
                    <a:alpha val="43137"/>
                  </a:srgbClr>
                </a:outerShdw>
              </a:effectLst>
              <a:latin typeface="Arial" pitchFamily="34" charset="0"/>
              <a:cs typeface="Arial" pitchFamily="34" charset="0"/>
            </a:endParaRPr>
          </a:p>
          <a:p>
            <a:pPr>
              <a:defRPr/>
            </a:pPr>
            <a:r>
              <a:rPr lang="en-GB" sz="3000" dirty="0" smtClean="0">
                <a:effectLst>
                  <a:outerShdw blurRad="38100" dist="38100" dir="2700000" algn="tl">
                    <a:srgbClr val="000000">
                      <a:alpha val="43137"/>
                    </a:srgbClr>
                  </a:outerShdw>
                </a:effectLst>
                <a:latin typeface="Arial" pitchFamily="34" charset="0"/>
                <a:cs typeface="Arial" pitchFamily="34" charset="0"/>
              </a:rPr>
              <a:t>In many and various ways God spoke of old to our fathers by the prophets; </a:t>
            </a:r>
            <a:r>
              <a:rPr lang="en-GB" sz="3000" b="1" baseline="30000" dirty="0" smtClean="0">
                <a:effectLst>
                  <a:outerShdw blurRad="38100" dist="38100" dir="2700000" algn="tl">
                    <a:srgbClr val="000000">
                      <a:alpha val="43137"/>
                    </a:srgbClr>
                  </a:outerShdw>
                </a:effectLst>
                <a:latin typeface="Arial" pitchFamily="34" charset="0"/>
                <a:cs typeface="Arial" pitchFamily="34" charset="0"/>
              </a:rPr>
              <a:t>2</a:t>
            </a:r>
            <a:r>
              <a:rPr lang="en-GB" sz="3000" dirty="0" smtClean="0">
                <a:effectLst>
                  <a:outerShdw blurRad="38100" dist="38100" dir="2700000" algn="tl">
                    <a:srgbClr val="000000">
                      <a:alpha val="43137"/>
                    </a:srgbClr>
                  </a:outerShdw>
                </a:effectLst>
                <a:latin typeface="Arial" pitchFamily="34" charset="0"/>
                <a:cs typeface="Arial" pitchFamily="34" charset="0"/>
              </a:rPr>
              <a:t> but in these last days he has spoken to us by a Son, whom he appointed the heir of all things, through whom also he created the ages.</a:t>
            </a:r>
            <a:r>
              <a:rPr lang="en-GB" sz="3000" baseline="30000" dirty="0" smtClean="0">
                <a:effectLst>
                  <a:outerShdw blurRad="38100" dist="38100" dir="2700000" algn="tl">
                    <a:srgbClr val="000000">
                      <a:alpha val="43137"/>
                    </a:srgbClr>
                  </a:outerShdw>
                </a:effectLst>
                <a:latin typeface="Arial" pitchFamily="34" charset="0"/>
                <a:cs typeface="Arial" pitchFamily="34" charset="0"/>
              </a:rPr>
              <a:t>3</a:t>
            </a:r>
            <a:r>
              <a:rPr lang="en-GB" sz="3000" dirty="0" smtClean="0">
                <a:effectLst>
                  <a:outerShdw blurRad="38100" dist="38100" dir="2700000" algn="tl">
                    <a:srgbClr val="000000">
                      <a:alpha val="43137"/>
                    </a:srgbClr>
                  </a:outerShdw>
                </a:effectLst>
                <a:latin typeface="Arial" pitchFamily="34" charset="0"/>
                <a:cs typeface="Arial" pitchFamily="34" charset="0"/>
              </a:rPr>
              <a:t> He reflects the glory of God and bears the very stamp of his nature, upholding the universe by his word of power. When he had made purification for sins, he sat down at the right hand of the Majesty on high.</a:t>
            </a:r>
            <a:endParaRPr lang="en-US" sz="3000" dirty="0" smtClean="0">
              <a:effectLst>
                <a:outerShdw blurRad="38100" dist="38100" dir="2700000" algn="tl">
                  <a:srgbClr val="000000">
                    <a:alpha val="43137"/>
                  </a:srgbClr>
                </a:outerShdw>
              </a:effectLst>
              <a:latin typeface="Arial" pitchFamily="34" charset="0"/>
              <a:cs typeface="Arial" pitchFamily="34" charset="0"/>
            </a:endParaRPr>
          </a:p>
          <a:p>
            <a:pPr lvl="0">
              <a:defRPr/>
            </a:pPr>
            <a:r>
              <a:rPr lang="en-GB" sz="3200" dirty="0">
                <a:effectLst>
                  <a:outerShdw blurRad="38100" dist="38100" dir="2700000" algn="tl">
                    <a:srgbClr val="000000">
                      <a:alpha val="43137"/>
                    </a:srgbClr>
                  </a:outerShdw>
                </a:effectLst>
              </a:rPr>
              <a:t> </a:t>
            </a:r>
            <a:r>
              <a:rPr lang="en-GB" sz="3200" dirty="0" smtClean="0">
                <a:effectLst>
                  <a:outerShdw blurRad="38100" dist="38100" dir="2700000" algn="tl">
                    <a:srgbClr val="000000">
                      <a:alpha val="43137"/>
                    </a:srgbClr>
                  </a:outerShdw>
                </a:effectLst>
                <a:cs typeface="Calibri" pitchFamily="34" charset="0"/>
              </a:rPr>
              <a:t>- Hebrews 1:1-3  </a:t>
            </a:r>
            <a:endParaRPr kumimoji="0" lang="en-US" sz="32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Calibri" pitchFamily="34" charset="0"/>
              <a:cs typeface="Times New Roman" pitchFamily="18" charset="0"/>
            </a:endParaRPr>
          </a:p>
        </p:txBody>
      </p:sp>
    </p:spTree>
    <p:extLst>
      <p:ext uri="{BB962C8B-B14F-4D97-AF65-F5344CB8AC3E}">
        <p14:creationId xmlns="" xmlns:p14="http://schemas.microsoft.com/office/powerpoint/2010/main" val="30859780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bwMode="auto">
          <a:xfrm>
            <a:off x="71406" y="428604"/>
            <a:ext cx="9001156" cy="15716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4000" dirty="0" smtClean="0">
                <a:effectLst>
                  <a:outerShdw blurRad="38100" dist="38100" dir="2700000" algn="tl">
                    <a:srgbClr val="000000">
                      <a:alpha val="43137"/>
                    </a:srgbClr>
                  </a:outerShdw>
                </a:effectLst>
                <a:latin typeface="+mj-lt"/>
                <a:ea typeface="+mj-ea"/>
                <a:cs typeface="Times New Roman" pitchFamily="18" charset="0"/>
              </a:rPr>
              <a:t>Day 3 Scripture Meditation</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Calibri" pitchFamily="34" charset="0"/>
              <a:cs typeface="Times New Roman" pitchFamily="18" charset="0"/>
            </a:endParaRPr>
          </a:p>
        </p:txBody>
      </p:sp>
      <p:pic>
        <p:nvPicPr>
          <p:cNvPr id="9" name="Picture 8" descr="treasures-on-earth-by-kevin-carden.jpg"/>
          <p:cNvPicPr>
            <a:picLocks noChangeAspect="1"/>
          </p:cNvPicPr>
          <p:nvPr/>
        </p:nvPicPr>
        <p:blipFill>
          <a:blip r:embed="rId2" cstate="screen"/>
          <a:stretch>
            <a:fillRect/>
          </a:stretch>
        </p:blipFill>
        <p:spPr>
          <a:xfrm>
            <a:off x="857224" y="0"/>
            <a:ext cx="7358114" cy="6786586"/>
          </a:xfrm>
          <a:prstGeom prst="rect">
            <a:avLst/>
          </a:prstGeom>
        </p:spPr>
      </p:pic>
      <p:sp>
        <p:nvSpPr>
          <p:cNvPr id="8" name="Title 1"/>
          <p:cNvSpPr txBox="1">
            <a:spLocks/>
          </p:cNvSpPr>
          <p:nvPr/>
        </p:nvSpPr>
        <p:spPr bwMode="auto">
          <a:xfrm>
            <a:off x="1071538" y="2342634"/>
            <a:ext cx="6929486" cy="43725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GB" sz="3200" b="1" baseline="30000" dirty="0" smtClean="0">
                <a:effectLst>
                  <a:outerShdw blurRad="38100" dist="38100" dir="2700000" algn="tl">
                    <a:srgbClr val="000000">
                      <a:alpha val="43137"/>
                    </a:srgbClr>
                  </a:outerShdw>
                </a:effectLst>
              </a:rPr>
              <a:t>5 </a:t>
            </a:r>
            <a:r>
              <a:rPr lang="en-GB" sz="3200" dirty="0" smtClean="0">
                <a:effectLst>
                  <a:outerShdw blurRad="38100" dist="38100" dir="2700000" algn="tl">
                    <a:srgbClr val="000000">
                      <a:alpha val="43137"/>
                    </a:srgbClr>
                  </a:outerShdw>
                </a:effectLst>
              </a:rPr>
              <a:t>He who sat upon the throne said, “Behold, I make all things new.” Also he said, “Write this, for these words are trustworthy and true.” </a:t>
            </a:r>
            <a:r>
              <a:rPr lang="en-GB" sz="3200" b="1" baseline="30000" dirty="0" smtClean="0">
                <a:effectLst>
                  <a:outerShdw blurRad="38100" dist="38100" dir="2700000" algn="tl">
                    <a:srgbClr val="000000">
                      <a:alpha val="43137"/>
                    </a:srgbClr>
                  </a:outerShdw>
                </a:effectLst>
              </a:rPr>
              <a:t>6 </a:t>
            </a:r>
            <a:r>
              <a:rPr lang="en-GB" sz="3200" dirty="0" smtClean="0">
                <a:effectLst>
                  <a:outerShdw blurRad="38100" dist="38100" dir="2700000" algn="tl">
                    <a:srgbClr val="000000">
                      <a:alpha val="43137"/>
                    </a:srgbClr>
                  </a:outerShdw>
                </a:effectLst>
              </a:rPr>
              <a:t>And he said to me, “It is done! I am the Alpha and the Omega, the beginning and the end.”</a:t>
            </a:r>
            <a:endParaRPr lang="en-US" sz="3200" dirty="0" smtClean="0">
              <a:effectLst>
                <a:outerShdw blurRad="38100" dist="38100" dir="2700000" algn="tl">
                  <a:srgbClr val="000000">
                    <a:alpha val="43137"/>
                  </a:srgbClr>
                </a:outerShdw>
              </a:effectLst>
            </a:endParaRPr>
          </a:p>
          <a:p>
            <a:endParaRPr lang="en-GB" sz="3200" b="1" baseline="30000" dirty="0">
              <a:effectLst>
                <a:outerShdw blurRad="38100" dist="38100" dir="2700000" algn="tl">
                  <a:srgbClr val="000000">
                    <a:alpha val="43137"/>
                  </a:srgbClr>
                </a:outerShdw>
              </a:effectLst>
            </a:endParaRPr>
          </a:p>
          <a:p>
            <a:r>
              <a:rPr lang="en-GB" sz="3200" dirty="0">
                <a:effectLst>
                  <a:outerShdw blurRad="38100" dist="38100" dir="2700000" algn="tl">
                    <a:srgbClr val="000000">
                      <a:alpha val="43137"/>
                    </a:srgbClr>
                  </a:outerShdw>
                </a:effectLst>
              </a:rPr>
              <a:t> </a:t>
            </a:r>
            <a:r>
              <a:rPr lang="en-GB" sz="3200" dirty="0" smtClean="0">
                <a:effectLst>
                  <a:outerShdw blurRad="38100" dist="38100" dir="2700000" algn="tl">
                    <a:srgbClr val="000000">
                      <a:alpha val="43137"/>
                    </a:srgbClr>
                  </a:outerShdw>
                </a:effectLst>
              </a:rPr>
              <a:t>- Revelation 21:5-6 </a:t>
            </a:r>
            <a:endParaRPr kumimoji="0" lang="en-US" sz="32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Calibri" pitchFamily="34" charset="0"/>
              <a:cs typeface="Times New Roman" pitchFamily="18" charset="0"/>
            </a:endParaRPr>
          </a:p>
        </p:txBody>
      </p:sp>
    </p:spTree>
    <p:extLst>
      <p:ext uri="{BB962C8B-B14F-4D97-AF65-F5344CB8AC3E}">
        <p14:creationId xmlns="" xmlns:p14="http://schemas.microsoft.com/office/powerpoint/2010/main" val="21233803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rgbClr val="154B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bigstock-Glowing-Book-46596382.jpg"/>
          <p:cNvPicPr>
            <a:picLocks noChangeAspect="1"/>
          </p:cNvPicPr>
          <p:nvPr/>
        </p:nvPicPr>
        <p:blipFill>
          <a:blip r:embed="rId2" cstate="screen"/>
          <a:stretch>
            <a:fillRect/>
          </a:stretch>
        </p:blipFill>
        <p:spPr>
          <a:xfrm>
            <a:off x="0" y="0"/>
            <a:ext cx="9144000" cy="6858000"/>
          </a:xfrm>
          <a:prstGeom prst="rect">
            <a:avLst/>
          </a:prstGeom>
        </p:spPr>
      </p:pic>
      <p:sp>
        <p:nvSpPr>
          <p:cNvPr id="7" name="Title 1"/>
          <p:cNvSpPr txBox="1">
            <a:spLocks/>
          </p:cNvSpPr>
          <p:nvPr/>
        </p:nvSpPr>
        <p:spPr bwMode="auto">
          <a:xfrm>
            <a:off x="35734" y="142876"/>
            <a:ext cx="9036860" cy="65722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r>
              <a:rPr lang="en-GB" sz="4000" dirty="0" smtClean="0">
                <a:effectLst>
                  <a:outerShdw blurRad="38100" dist="38100" dir="2700000" algn="tl">
                    <a:srgbClr val="000000">
                      <a:alpha val="43137"/>
                    </a:srgbClr>
                  </a:outerShdw>
                </a:effectLst>
              </a:rPr>
              <a:t>The Stages of God’s Plan</a:t>
            </a:r>
          </a:p>
          <a:p>
            <a:pPr algn="ctr"/>
            <a:r>
              <a:rPr lang="en-GB" sz="2800" i="1" dirty="0" smtClean="0">
                <a:effectLst>
                  <a:outerShdw blurRad="38100" dist="38100" dir="2700000" algn="tl">
                    <a:srgbClr val="000000">
                      <a:alpha val="43137"/>
                    </a:srgbClr>
                  </a:outerShdw>
                </a:effectLst>
              </a:rPr>
              <a:t>by Steve Clark</a:t>
            </a:r>
          </a:p>
          <a:p>
            <a:endParaRPr lang="en-GB" sz="1200" dirty="0" smtClean="0">
              <a:effectLst>
                <a:outerShdw blurRad="38100" dist="38100" dir="2700000" algn="tl">
                  <a:srgbClr val="000000">
                    <a:alpha val="43137"/>
                  </a:srgbClr>
                </a:outerShdw>
              </a:effectLst>
            </a:endParaRPr>
          </a:p>
          <a:p>
            <a: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t>A scriptural word that often is used to speak about the stages of God’s plan is the word </a:t>
            </a:r>
            <a:r>
              <a:rPr lang="en-US" sz="3000" i="1" dirty="0" smtClean="0">
                <a:effectLst>
                  <a:outerShdw blurRad="38100" dist="38100" dir="2700000" algn="tl">
                    <a:srgbClr val="000000">
                      <a:alpha val="43137"/>
                    </a:srgbClr>
                  </a:outerShdw>
                </a:effectLst>
                <a:latin typeface="Times New Roman" pitchFamily="18" charset="0"/>
                <a:cs typeface="Times New Roman" pitchFamily="18" charset="0"/>
              </a:rPr>
              <a:t>age</a:t>
            </a:r>
            <a: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t>. The scriptural term “age” refers to an era of God’s work. </a:t>
            </a:r>
          </a:p>
          <a:p>
            <a:endParaRPr lang="en-US" sz="3000" dirty="0" smtClean="0">
              <a:effectLst>
                <a:outerShdw blurRad="38100" dist="38100" dir="2700000" algn="tl">
                  <a:srgbClr val="000000">
                    <a:alpha val="43137"/>
                  </a:srgbClr>
                </a:outerShdw>
              </a:effectLst>
              <a:latin typeface="Times New Roman" pitchFamily="18" charset="0"/>
              <a:cs typeface="Times New Roman" pitchFamily="18" charset="0"/>
            </a:endParaRPr>
          </a:p>
          <a:p>
            <a: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t>The New Testament often speaks </a:t>
            </a:r>
          </a:p>
          <a:p>
            <a: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t>of “this age” (1 Cor. 2:6 RSV) or </a:t>
            </a:r>
          </a:p>
          <a:p>
            <a: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t>“the age to come” (Luke 18:30 RSV). </a:t>
            </a:r>
          </a:p>
          <a:p>
            <a: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t>These phrases concern the changes </a:t>
            </a:r>
          </a:p>
          <a:p>
            <a: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t>in the eras of human history </a:t>
            </a:r>
          </a:p>
          <a:p>
            <a: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t>introduced by the coming </a:t>
            </a:r>
          </a:p>
          <a:p>
            <a: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t>of Christ.</a:t>
            </a:r>
          </a:p>
          <a:p>
            <a:endParaRPr kumimoji="0" lang="en-US" sz="3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Times New Roman" pitchFamily="18"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bwMode="auto">
          <a:xfrm>
            <a:off x="107141" y="142852"/>
            <a:ext cx="8929718" cy="59293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3200" dirty="0" smtClean="0"/>
              <a:t>Another word that can be used to describe an age or era is the word </a:t>
            </a:r>
            <a:r>
              <a:rPr lang="en-US" sz="3200" i="1" dirty="0" smtClean="0"/>
              <a:t>dispensation</a:t>
            </a:r>
            <a:r>
              <a:rPr lang="en-US" sz="3200" dirty="0" smtClean="0"/>
              <a:t>. To “dispense” means to “serve up” or “give out”. </a:t>
            </a:r>
          </a:p>
          <a:p>
            <a:endParaRPr lang="en-US" sz="3200" dirty="0" smtClean="0"/>
          </a:p>
          <a:p>
            <a:r>
              <a:rPr lang="en-US" sz="3200" dirty="0" smtClean="0"/>
              <a:t>The age that came to us in Christ, then, is the age in which the Spirit is given out to God’s people instead of death being given out as a result of the sin of Adam. </a:t>
            </a:r>
          </a:p>
          <a:p>
            <a:endParaRPr lang="en-US" sz="3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rgbClr val="154B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bwMode="auto">
          <a:xfrm>
            <a:off x="107141" y="142852"/>
            <a:ext cx="8929718" cy="67151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3200" dirty="0" smtClean="0"/>
              <a:t>“Dispensation”, then, can be used to describe what happens in the different stages of God’s overall plan of operation. He “serves up” or “gives out” his grace in different ways during different eras of history. </a:t>
            </a:r>
          </a:p>
          <a:p>
            <a:endParaRPr lang="en-US" sz="3200" dirty="0" smtClean="0"/>
          </a:p>
          <a:p>
            <a:r>
              <a:rPr lang="en-US" sz="3200" dirty="0" smtClean="0"/>
              <a:t>The main stages of God’s plan, therefore, can also be described as the different dispensations of God’s plan, and they correspond to the ages of God’s plan.</a:t>
            </a:r>
          </a:p>
          <a:p>
            <a:endParaRPr lang="en-US" sz="3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bwMode="auto">
          <a:xfrm>
            <a:off x="107141" y="-24"/>
            <a:ext cx="8929718" cy="6786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r>
              <a:rPr lang="en-GB" sz="3200" dirty="0" smtClean="0"/>
              <a:t>The Seven Ages of God’s Covenant Plan</a:t>
            </a:r>
            <a:endParaRPr lang="en-US" sz="3200" dirty="0" smtClean="0"/>
          </a:p>
          <a:p>
            <a:pPr algn="ctr"/>
            <a:endParaRPr lang="en-GB" sz="3200" dirty="0" smtClean="0"/>
          </a:p>
          <a:p>
            <a:pPr algn="ctr"/>
            <a:r>
              <a:rPr lang="en-GB" sz="3200" dirty="0" smtClean="0"/>
              <a:t>1</a:t>
            </a:r>
            <a:r>
              <a:rPr lang="en-GB" sz="3200" baseline="30000" dirty="0" smtClean="0"/>
              <a:t>st</a:t>
            </a:r>
            <a:r>
              <a:rPr lang="en-GB" sz="3200" dirty="0" smtClean="0"/>
              <a:t> Age: God’s Covenant with Adam</a:t>
            </a:r>
          </a:p>
          <a:p>
            <a:endParaRPr lang="en-US" sz="3200" dirty="0" smtClean="0"/>
          </a:p>
          <a:p>
            <a:r>
              <a:rPr lang="en-GB" sz="3200" b="1" baseline="30000" dirty="0" smtClean="0"/>
              <a:t>Genesis 2:7 </a:t>
            </a:r>
            <a:r>
              <a:rPr lang="en-GB" sz="3000" dirty="0" smtClean="0">
                <a:latin typeface="Times New Roman" pitchFamily="18" charset="0"/>
                <a:cs typeface="Times New Roman" pitchFamily="18" charset="0"/>
              </a:rPr>
              <a:t>The </a:t>
            </a:r>
            <a:r>
              <a:rPr lang="en-GB" sz="3000" cap="small" dirty="0" smtClean="0">
                <a:latin typeface="Times New Roman" pitchFamily="18" charset="0"/>
                <a:cs typeface="Times New Roman" pitchFamily="18" charset="0"/>
              </a:rPr>
              <a:t>Lord</a:t>
            </a:r>
            <a:r>
              <a:rPr lang="en-GB" sz="3000" dirty="0" smtClean="0">
                <a:latin typeface="Times New Roman" pitchFamily="18" charset="0"/>
                <a:cs typeface="Times New Roman" pitchFamily="18" charset="0"/>
              </a:rPr>
              <a:t> God formed man of dust from the ground, and breathed into his nostrils the breath of life; and man became a living being...</a:t>
            </a:r>
            <a:r>
              <a:rPr lang="en-GB" sz="3000" b="1" baseline="30000" dirty="0" smtClean="0">
                <a:latin typeface="Times New Roman" pitchFamily="18" charset="0"/>
                <a:cs typeface="Times New Roman" pitchFamily="18" charset="0"/>
              </a:rPr>
              <a:t>15 </a:t>
            </a:r>
            <a:r>
              <a:rPr lang="en-GB" sz="3000" dirty="0" smtClean="0">
                <a:latin typeface="Times New Roman" pitchFamily="18" charset="0"/>
                <a:cs typeface="Times New Roman" pitchFamily="18" charset="0"/>
              </a:rPr>
              <a:t>The </a:t>
            </a:r>
            <a:r>
              <a:rPr lang="en-GB" sz="3000" cap="small" dirty="0" smtClean="0">
                <a:latin typeface="Times New Roman" pitchFamily="18" charset="0"/>
                <a:cs typeface="Times New Roman" pitchFamily="18" charset="0"/>
              </a:rPr>
              <a:t>Lord</a:t>
            </a:r>
            <a:r>
              <a:rPr lang="en-GB" sz="3000" dirty="0" smtClean="0">
                <a:latin typeface="Times New Roman" pitchFamily="18" charset="0"/>
                <a:cs typeface="Times New Roman" pitchFamily="18" charset="0"/>
              </a:rPr>
              <a:t> God took the man and put him in the garden of Eden to till it and keep it. </a:t>
            </a:r>
            <a:r>
              <a:rPr lang="en-GB" sz="3000" b="1" baseline="30000" dirty="0" smtClean="0">
                <a:latin typeface="Times New Roman" pitchFamily="18" charset="0"/>
                <a:cs typeface="Times New Roman" pitchFamily="18" charset="0"/>
              </a:rPr>
              <a:t>16 </a:t>
            </a:r>
            <a:r>
              <a:rPr lang="en-GB" sz="3000" dirty="0" smtClean="0">
                <a:latin typeface="Times New Roman" pitchFamily="18" charset="0"/>
                <a:cs typeface="Times New Roman" pitchFamily="18" charset="0"/>
              </a:rPr>
              <a:t>And the </a:t>
            </a:r>
            <a:r>
              <a:rPr lang="en-GB" sz="3000" cap="small" dirty="0" smtClean="0">
                <a:latin typeface="Times New Roman" pitchFamily="18" charset="0"/>
                <a:cs typeface="Times New Roman" pitchFamily="18" charset="0"/>
              </a:rPr>
              <a:t>Lord </a:t>
            </a:r>
            <a:r>
              <a:rPr lang="en-GB" sz="3000" dirty="0" smtClean="0">
                <a:latin typeface="Times New Roman" pitchFamily="18" charset="0"/>
                <a:cs typeface="Times New Roman" pitchFamily="18" charset="0"/>
              </a:rPr>
              <a:t>God commanded the man,</a:t>
            </a:r>
            <a:r>
              <a:rPr lang="en-GB" sz="3000" b="1" dirty="0" smtClean="0">
                <a:latin typeface="Times New Roman" pitchFamily="18" charset="0"/>
                <a:cs typeface="Times New Roman" pitchFamily="18" charset="0"/>
              </a:rPr>
              <a:t> </a:t>
            </a:r>
            <a:r>
              <a:rPr lang="en-GB" sz="3000" dirty="0" smtClean="0">
                <a:latin typeface="Times New Roman" pitchFamily="18" charset="0"/>
                <a:cs typeface="Times New Roman" pitchFamily="18" charset="0"/>
              </a:rPr>
              <a:t>saying, “You may freely eat of every tree of the garden; </a:t>
            </a:r>
            <a:r>
              <a:rPr lang="en-GB" sz="3000" baseline="30000" dirty="0" smtClean="0">
                <a:latin typeface="Times New Roman" pitchFamily="18" charset="0"/>
                <a:cs typeface="Times New Roman" pitchFamily="18" charset="0"/>
              </a:rPr>
              <a:t>17 </a:t>
            </a:r>
            <a:r>
              <a:rPr lang="en-GB" sz="3000" dirty="0" smtClean="0">
                <a:latin typeface="Times New Roman" pitchFamily="18" charset="0"/>
                <a:cs typeface="Times New Roman" pitchFamily="18" charset="0"/>
              </a:rPr>
              <a:t>but</a:t>
            </a:r>
            <a:r>
              <a:rPr lang="en-GB" sz="3000" b="1" dirty="0" smtClean="0">
                <a:latin typeface="Times New Roman" pitchFamily="18" charset="0"/>
                <a:cs typeface="Times New Roman" pitchFamily="18" charset="0"/>
              </a:rPr>
              <a:t> </a:t>
            </a:r>
            <a:r>
              <a:rPr lang="en-GB" sz="3000" dirty="0" smtClean="0">
                <a:latin typeface="Times New Roman" pitchFamily="18" charset="0"/>
                <a:cs typeface="Times New Roman" pitchFamily="18" charset="0"/>
              </a:rPr>
              <a:t>of the tree of the knowledge of good and evil you shall not eat,</a:t>
            </a:r>
            <a:r>
              <a:rPr lang="en-GB" sz="3000" b="1" dirty="0" smtClean="0">
                <a:latin typeface="Times New Roman" pitchFamily="18" charset="0"/>
                <a:cs typeface="Times New Roman" pitchFamily="18" charset="0"/>
              </a:rPr>
              <a:t> </a:t>
            </a:r>
            <a:r>
              <a:rPr lang="en-GB" sz="3000" dirty="0" smtClean="0">
                <a:latin typeface="Times New Roman" pitchFamily="18" charset="0"/>
                <a:cs typeface="Times New Roman" pitchFamily="18" charset="0"/>
              </a:rPr>
              <a:t>for in the day that you eat of it you shall die.”</a:t>
            </a:r>
            <a:endParaRPr lang="en-US" sz="3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bwMode="auto">
          <a:xfrm>
            <a:off x="107141" y="357214"/>
            <a:ext cx="8929718" cy="63579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r>
              <a:rPr lang="en-GB" sz="3200" dirty="0" smtClean="0"/>
              <a:t>2</a:t>
            </a:r>
            <a:r>
              <a:rPr lang="en-GB" sz="3200" baseline="30000" dirty="0" smtClean="0"/>
              <a:t>nd</a:t>
            </a:r>
            <a:r>
              <a:rPr lang="en-GB" sz="3200" dirty="0" smtClean="0"/>
              <a:t> Age: God’s Covenant with Noah</a:t>
            </a:r>
            <a:endParaRPr lang="en-US" sz="3200" dirty="0" smtClean="0"/>
          </a:p>
          <a:p>
            <a:r>
              <a:rPr lang="en-GB" sz="3200" b="1" dirty="0" smtClean="0"/>
              <a:t> </a:t>
            </a:r>
            <a:endParaRPr lang="en-US" sz="3200" dirty="0" smtClean="0"/>
          </a:p>
          <a:p>
            <a:r>
              <a:rPr lang="en-GB" sz="3000" b="1" baseline="30000" dirty="0" smtClean="0">
                <a:latin typeface="Times New Roman" pitchFamily="18" charset="0"/>
                <a:cs typeface="Times New Roman" pitchFamily="18" charset="0"/>
              </a:rPr>
              <a:t>Genesis 6:5 </a:t>
            </a:r>
            <a:r>
              <a:rPr lang="en-GB" sz="3000" dirty="0" smtClean="0">
                <a:latin typeface="Times New Roman" pitchFamily="18" charset="0"/>
                <a:cs typeface="Times New Roman" pitchFamily="18" charset="0"/>
              </a:rPr>
              <a:t>The </a:t>
            </a:r>
            <a:r>
              <a:rPr lang="en-GB" sz="3000" cap="small" dirty="0" smtClean="0">
                <a:latin typeface="Times New Roman" pitchFamily="18" charset="0"/>
                <a:cs typeface="Times New Roman" pitchFamily="18" charset="0"/>
              </a:rPr>
              <a:t>Lord</a:t>
            </a:r>
            <a:r>
              <a:rPr lang="en-GB" sz="3000" dirty="0" smtClean="0">
                <a:latin typeface="Times New Roman" pitchFamily="18" charset="0"/>
                <a:cs typeface="Times New Roman" pitchFamily="18" charset="0"/>
              </a:rPr>
              <a:t> saw that the wickedness of man was great in the earth..</a:t>
            </a:r>
            <a:r>
              <a:rPr lang="en-GB" sz="3000" b="1" baseline="30000" dirty="0" smtClean="0">
                <a:latin typeface="Times New Roman" pitchFamily="18" charset="0"/>
                <a:cs typeface="Times New Roman" pitchFamily="18" charset="0"/>
              </a:rPr>
              <a:t>8 </a:t>
            </a:r>
            <a:r>
              <a:rPr lang="en-GB" sz="3000" dirty="0" smtClean="0">
                <a:latin typeface="Times New Roman" pitchFamily="18" charset="0"/>
                <a:cs typeface="Times New Roman" pitchFamily="18" charset="0"/>
              </a:rPr>
              <a:t>But Noah found </a:t>
            </a:r>
            <a:r>
              <a:rPr lang="en-GB" sz="3000" dirty="0" err="1" smtClean="0">
                <a:latin typeface="Times New Roman" pitchFamily="18" charset="0"/>
                <a:cs typeface="Times New Roman" pitchFamily="18" charset="0"/>
              </a:rPr>
              <a:t>favor</a:t>
            </a:r>
            <a:r>
              <a:rPr lang="en-GB" sz="3000" dirty="0" smtClean="0">
                <a:latin typeface="Times New Roman" pitchFamily="18" charset="0"/>
                <a:cs typeface="Times New Roman" pitchFamily="18" charset="0"/>
              </a:rPr>
              <a:t> in the eyes of the </a:t>
            </a:r>
            <a:r>
              <a:rPr lang="en-GB" sz="3000" cap="small" dirty="0" smtClean="0">
                <a:latin typeface="Times New Roman" pitchFamily="18" charset="0"/>
                <a:cs typeface="Times New Roman" pitchFamily="18" charset="0"/>
              </a:rPr>
              <a:t>Lord</a:t>
            </a:r>
            <a:r>
              <a:rPr lang="en-GB" sz="3000" dirty="0" smtClean="0">
                <a:latin typeface="Times New Roman" pitchFamily="18" charset="0"/>
                <a:cs typeface="Times New Roman" pitchFamily="18" charset="0"/>
              </a:rPr>
              <a:t>... </a:t>
            </a:r>
            <a:r>
              <a:rPr lang="en-GB" sz="3000" b="1" baseline="30000" dirty="0" smtClean="0">
                <a:latin typeface="Times New Roman" pitchFamily="18" charset="0"/>
                <a:cs typeface="Times New Roman" pitchFamily="18" charset="0"/>
              </a:rPr>
              <a:t>9 </a:t>
            </a:r>
            <a:r>
              <a:rPr lang="en-GB" sz="3000" dirty="0" smtClean="0">
                <a:latin typeface="Times New Roman" pitchFamily="18" charset="0"/>
                <a:cs typeface="Times New Roman" pitchFamily="18" charset="0"/>
              </a:rPr>
              <a:t>Noah was a righteous man, blameless in his generation. Noah walked with God... [God said to Noah] </a:t>
            </a:r>
            <a:r>
              <a:rPr lang="en-GB" sz="3000" b="1" baseline="30000" dirty="0" smtClean="0">
                <a:latin typeface="Times New Roman" pitchFamily="18" charset="0"/>
                <a:cs typeface="Times New Roman" pitchFamily="18" charset="0"/>
              </a:rPr>
              <a:t>17 </a:t>
            </a:r>
            <a:r>
              <a:rPr lang="en-GB" sz="3000" dirty="0" smtClean="0">
                <a:latin typeface="Times New Roman" pitchFamily="18" charset="0"/>
                <a:cs typeface="Times New Roman" pitchFamily="18" charset="0"/>
              </a:rPr>
              <a:t>”For behold, I will bring a flood of waters upon the earth to destroy all flesh in which is the breath of life under heaven. Every thing that is on the earth shall die. </a:t>
            </a:r>
            <a:r>
              <a:rPr lang="en-GB" sz="3000" b="1" baseline="30000" dirty="0" smtClean="0">
                <a:latin typeface="Times New Roman" pitchFamily="18" charset="0"/>
                <a:cs typeface="Times New Roman" pitchFamily="18" charset="0"/>
              </a:rPr>
              <a:t>18 </a:t>
            </a:r>
            <a:r>
              <a:rPr lang="en-GB" sz="3000" dirty="0" smtClean="0">
                <a:latin typeface="Times New Roman" pitchFamily="18" charset="0"/>
                <a:cs typeface="Times New Roman" pitchFamily="18" charset="0"/>
              </a:rPr>
              <a:t>But </a:t>
            </a:r>
            <a:r>
              <a:rPr lang="en-GB" sz="3000" b="1" dirty="0" smtClean="0">
                <a:latin typeface="Times New Roman" pitchFamily="18" charset="0"/>
                <a:cs typeface="Times New Roman" pitchFamily="18" charset="0"/>
              </a:rPr>
              <a:t>I will establish my covenant with you</a:t>
            </a:r>
            <a:r>
              <a:rPr lang="en-GB" sz="3000" dirty="0" smtClean="0">
                <a:latin typeface="Times New Roman" pitchFamily="18" charset="0"/>
                <a:cs typeface="Times New Roman" pitchFamily="18" charset="0"/>
              </a:rPr>
              <a:t>, and you shall come into the ark, you, your sons, your wife, and your sons' wives with you.  </a:t>
            </a:r>
            <a:r>
              <a:rPr lang="en-GB" sz="3200" dirty="0" smtClean="0"/>
              <a:t> </a:t>
            </a:r>
            <a:endParaRPr lang="en-US" sz="3200" dirty="0" smtClean="0"/>
          </a:p>
          <a:p>
            <a:endParaRPr lang="en-US" sz="3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bwMode="auto">
          <a:xfrm>
            <a:off x="107141" y="357214"/>
            <a:ext cx="8929718" cy="63579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r>
              <a:rPr lang="en-GB" sz="3200" dirty="0" smtClean="0"/>
              <a:t>3</a:t>
            </a:r>
            <a:r>
              <a:rPr lang="en-GB" sz="3200" baseline="30000" dirty="0" smtClean="0"/>
              <a:t>rd</a:t>
            </a:r>
            <a:r>
              <a:rPr lang="en-GB" sz="3200" dirty="0" smtClean="0"/>
              <a:t> Age: God’s Covenant of friendship </a:t>
            </a:r>
          </a:p>
          <a:p>
            <a:pPr algn="ctr"/>
            <a:r>
              <a:rPr lang="en-GB" sz="3200" dirty="0" smtClean="0"/>
              <a:t>with Abraham – the first patriarch</a:t>
            </a:r>
            <a:endParaRPr lang="en-US" sz="3200" dirty="0" smtClean="0"/>
          </a:p>
          <a:p>
            <a:r>
              <a:rPr lang="en-GB" sz="3200" b="1" dirty="0" smtClean="0"/>
              <a:t> </a:t>
            </a:r>
            <a:endParaRPr lang="en-US" sz="3200" dirty="0" smtClean="0"/>
          </a:p>
          <a:p>
            <a:r>
              <a:rPr lang="en-GB" sz="3000" b="1" baseline="30000" dirty="0" smtClean="0">
                <a:latin typeface="Times New Roman" pitchFamily="18" charset="0"/>
                <a:cs typeface="Times New Roman" pitchFamily="18" charset="0"/>
              </a:rPr>
              <a:t>Genesis 17:3 </a:t>
            </a:r>
            <a:r>
              <a:rPr lang="en-GB" sz="3000" dirty="0" smtClean="0">
                <a:latin typeface="Times New Roman" pitchFamily="18" charset="0"/>
                <a:cs typeface="Times New Roman" pitchFamily="18" charset="0"/>
              </a:rPr>
              <a:t>And God said to him, </a:t>
            </a:r>
            <a:r>
              <a:rPr lang="en-GB" sz="3000" b="1" baseline="30000" dirty="0" smtClean="0">
                <a:latin typeface="Times New Roman" pitchFamily="18" charset="0"/>
                <a:cs typeface="Times New Roman" pitchFamily="18" charset="0"/>
              </a:rPr>
              <a:t>4 </a:t>
            </a:r>
            <a:r>
              <a:rPr lang="en-GB" sz="3000" dirty="0" smtClean="0">
                <a:latin typeface="Times New Roman" pitchFamily="18" charset="0"/>
                <a:cs typeface="Times New Roman" pitchFamily="18" charset="0"/>
              </a:rPr>
              <a:t>“Behold, </a:t>
            </a:r>
            <a:r>
              <a:rPr lang="en-GB" sz="3000" b="1" dirty="0" smtClean="0">
                <a:latin typeface="Times New Roman" pitchFamily="18" charset="0"/>
                <a:cs typeface="Times New Roman" pitchFamily="18" charset="0"/>
              </a:rPr>
              <a:t>my covenant is with you</a:t>
            </a:r>
            <a:r>
              <a:rPr lang="en-GB" sz="3000" dirty="0" smtClean="0">
                <a:latin typeface="Times New Roman" pitchFamily="18" charset="0"/>
                <a:cs typeface="Times New Roman" pitchFamily="18" charset="0"/>
              </a:rPr>
              <a:t>, and you shall be the father of a multitude of nations. </a:t>
            </a:r>
            <a:r>
              <a:rPr lang="en-GB" sz="3000" b="1" baseline="30000" dirty="0" smtClean="0">
                <a:latin typeface="Times New Roman" pitchFamily="18" charset="0"/>
                <a:cs typeface="Times New Roman" pitchFamily="18" charset="0"/>
              </a:rPr>
              <a:t>5 </a:t>
            </a:r>
            <a:r>
              <a:rPr lang="en-GB" sz="3000" dirty="0" smtClean="0">
                <a:latin typeface="Times New Roman" pitchFamily="18" charset="0"/>
                <a:cs typeface="Times New Roman" pitchFamily="18" charset="0"/>
              </a:rPr>
              <a:t>No longer shall your name be called Abram, but your name shall be Abraham, for I have made you the father of a multitude of nations. </a:t>
            </a:r>
            <a:r>
              <a:rPr lang="en-GB" sz="3000" b="1" baseline="30000" dirty="0" smtClean="0">
                <a:latin typeface="Times New Roman" pitchFamily="18" charset="0"/>
                <a:cs typeface="Times New Roman" pitchFamily="18" charset="0"/>
              </a:rPr>
              <a:t>6 </a:t>
            </a:r>
            <a:r>
              <a:rPr lang="en-GB" sz="3000" dirty="0" smtClean="0">
                <a:latin typeface="Times New Roman" pitchFamily="18" charset="0"/>
                <a:cs typeface="Times New Roman" pitchFamily="18" charset="0"/>
              </a:rPr>
              <a:t>I will make you exceedingly fruitful, and I will make you into nations, and kings shall come from you. </a:t>
            </a:r>
            <a:endParaRPr lang="en-US" sz="3000" dirty="0" smtClean="0">
              <a:latin typeface="Times New Roman" pitchFamily="18" charset="0"/>
              <a:cs typeface="Times New Roman" pitchFamily="18" charset="0"/>
            </a:endParaRPr>
          </a:p>
          <a:p>
            <a:r>
              <a:rPr lang="en-GB" sz="3200" dirty="0" smtClean="0"/>
              <a:t> </a:t>
            </a:r>
            <a:endParaRPr lang="en-US" sz="3200" dirty="0" smtClean="0"/>
          </a:p>
          <a:p>
            <a:endParaRPr lang="en-US" sz="3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3220</TotalTime>
  <Words>641</Words>
  <Application>Microsoft Office PowerPoint</Application>
  <PresentationFormat>Overhead</PresentationFormat>
  <Paragraphs>83</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Scripture Study: Listening to God’s Word </vt:lpstr>
      <vt:lpstr>Scripture Study: Listening to God’s Word </vt:lpstr>
      <vt:lpstr>Scripture Study: Listening to God’s Word </vt:lpstr>
      <vt:lpstr>Scripture Study: Listening to God’s Word </vt:lpstr>
      <vt:lpstr>Scripture Study: Listening to God’s Word </vt:lpstr>
      <vt:lpstr>Scripture Study: Listening to God’s Word </vt:lpstr>
      <vt:lpstr>Scripture Study: Listening to God’s Word </vt:lpstr>
      <vt:lpstr>Scripture Study: Listening to God’s Word </vt:lpstr>
      <vt:lpstr>Scripture Study: Listening to God’s Word </vt:lpstr>
      <vt:lpstr>Scripture Study: Listening to God’s Word </vt:lpstr>
      <vt:lpstr>Scripture Study: Listening to God’s Word </vt:lpstr>
      <vt:lpstr>Scripture Study: Listening to God’s Word </vt:lpstr>
      <vt:lpstr>Scripture Study: Listening to God’s Word </vt:lpstr>
      <vt:lpstr>Scripture Study: Listening to God’s Word </vt:lpstr>
      <vt:lpstr>Scripture Study: Listening to God’s Word </vt:lpstr>
      <vt:lpstr>Scripture Study: Listening to God’s Word </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Hearing God’s Word with a Disciple’s Heart</dc:title>
  <dc:creator>Don Schwager</dc:creator>
  <cp:lastModifiedBy>Mac Mini</cp:lastModifiedBy>
  <cp:revision>122</cp:revision>
  <dcterms:created xsi:type="dcterms:W3CDTF">2013-02-08T17:31:09Z</dcterms:created>
  <dcterms:modified xsi:type="dcterms:W3CDTF">2016-04-26T15:15:50Z</dcterms:modified>
</cp:coreProperties>
</file>