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9" r:id="rId2"/>
    <p:sldId id="351" r:id="rId3"/>
    <p:sldId id="348" r:id="rId4"/>
    <p:sldId id="350" r:id="rId5"/>
    <p:sldId id="357" r:id="rId6"/>
    <p:sldId id="340" r:id="rId7"/>
    <p:sldId id="349" r:id="rId8"/>
    <p:sldId id="352" r:id="rId9"/>
    <p:sldId id="353" r:id="rId10"/>
    <p:sldId id="354" r:id="rId11"/>
    <p:sldId id="355" r:id="rId12"/>
    <p:sldId id="356" r:id="rId13"/>
    <p:sldId id="358" r:id="rId14"/>
    <p:sldId id="284" r:id="rId15"/>
  </p:sldIdLst>
  <p:sldSz cx="9144000" cy="6858000" type="overhead"/>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4B41"/>
    <a:srgbClr val="3E1716"/>
    <a:srgbClr val="513B2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1" d="100"/>
          <a:sy n="51" d="100"/>
        </p:scale>
        <p:origin x="-612" y="-8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50AF865-8DC9-43A6-9C16-E9E023C16E9D}" type="datetimeFigureOut">
              <a:rPr lang="en-US"/>
              <a:pPr>
                <a:defRPr/>
              </a:pPr>
              <a:t>4/29/2016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FD32BFF-8B7A-42BF-991C-45FA0B5F8792}" type="slidenum">
              <a:rPr lang="en-US"/>
              <a:pPr>
                <a:defRPr/>
              </a:pPr>
              <a:t>‹#›</a:t>
            </a:fld>
            <a:endParaRPr lang="en-US"/>
          </a:p>
        </p:txBody>
      </p:sp>
    </p:spTree>
    <p:extLst>
      <p:ext uri="{BB962C8B-B14F-4D97-AF65-F5344CB8AC3E}">
        <p14:creationId xmlns="" xmlns:p14="http://schemas.microsoft.com/office/powerpoint/2010/main" val="3063142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71FF049-D791-4DA6-BF31-3606429AC9DD}" type="datetimeFigureOut">
              <a:rPr lang="en-US"/>
              <a:pPr>
                <a:defRPr/>
              </a:pPr>
              <a:t>4/29/2016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63B88CB-800A-4DC1-B61C-8832EA896AFE}" type="slidenum">
              <a:rPr lang="en-US"/>
              <a:pPr>
                <a:defRPr/>
              </a:pPr>
              <a:t>‹#›</a:t>
            </a:fld>
            <a:endParaRPr lang="en-US"/>
          </a:p>
        </p:txBody>
      </p:sp>
    </p:spTree>
    <p:extLst>
      <p:ext uri="{BB962C8B-B14F-4D97-AF65-F5344CB8AC3E}">
        <p14:creationId xmlns="" xmlns:p14="http://schemas.microsoft.com/office/powerpoint/2010/main" val="2094668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0AEB417-F40B-4F62-916E-FCC0B951C037}" type="datetimeFigureOut">
              <a:rPr lang="en-US"/>
              <a:pPr>
                <a:defRPr/>
              </a:pPr>
              <a:t>4/29/2016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88902CD-E921-4189-AD4C-7F594EB0AF56}" type="slidenum">
              <a:rPr lang="en-US"/>
              <a:pPr>
                <a:defRPr/>
              </a:pPr>
              <a:t>‹#›</a:t>
            </a:fld>
            <a:endParaRPr lang="en-US"/>
          </a:p>
        </p:txBody>
      </p:sp>
    </p:spTree>
    <p:extLst>
      <p:ext uri="{BB962C8B-B14F-4D97-AF65-F5344CB8AC3E}">
        <p14:creationId xmlns="" xmlns:p14="http://schemas.microsoft.com/office/powerpoint/2010/main" val="2826545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023788D-D1AA-4979-99A5-3DC62D00B8CC}" type="datetimeFigureOut">
              <a:rPr lang="en-US"/>
              <a:pPr>
                <a:defRPr/>
              </a:pPr>
              <a:t>4/29/2016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0F7ACEE-9689-486E-B829-85F721B522B0}" type="slidenum">
              <a:rPr lang="en-US"/>
              <a:pPr>
                <a:defRPr/>
              </a:pPr>
              <a:t>‹#›</a:t>
            </a:fld>
            <a:endParaRPr lang="en-US"/>
          </a:p>
        </p:txBody>
      </p:sp>
    </p:spTree>
    <p:extLst>
      <p:ext uri="{BB962C8B-B14F-4D97-AF65-F5344CB8AC3E}">
        <p14:creationId xmlns="" xmlns:p14="http://schemas.microsoft.com/office/powerpoint/2010/main" val="2033496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A3E78C7-D25C-44A7-939F-D9D57F5BFE3D}" type="datetimeFigureOut">
              <a:rPr lang="en-US"/>
              <a:pPr>
                <a:defRPr/>
              </a:pPr>
              <a:t>4/29/2016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29BF8D6-F048-42B2-867C-713A25B8B65F}" type="slidenum">
              <a:rPr lang="en-US"/>
              <a:pPr>
                <a:defRPr/>
              </a:pPr>
              <a:t>‹#›</a:t>
            </a:fld>
            <a:endParaRPr lang="en-US"/>
          </a:p>
        </p:txBody>
      </p:sp>
    </p:spTree>
    <p:extLst>
      <p:ext uri="{BB962C8B-B14F-4D97-AF65-F5344CB8AC3E}">
        <p14:creationId xmlns="" xmlns:p14="http://schemas.microsoft.com/office/powerpoint/2010/main" val="1493843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98852C0-036F-469E-83D6-39530ACFF438}" type="datetimeFigureOut">
              <a:rPr lang="en-US"/>
              <a:pPr>
                <a:defRPr/>
              </a:pPr>
              <a:t>4/29/2016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3296A4D-0F8A-442A-8E33-7A95E0D81C5A}" type="slidenum">
              <a:rPr lang="en-US"/>
              <a:pPr>
                <a:defRPr/>
              </a:pPr>
              <a:t>‹#›</a:t>
            </a:fld>
            <a:endParaRPr lang="en-US"/>
          </a:p>
        </p:txBody>
      </p:sp>
    </p:spTree>
    <p:extLst>
      <p:ext uri="{BB962C8B-B14F-4D97-AF65-F5344CB8AC3E}">
        <p14:creationId xmlns="" xmlns:p14="http://schemas.microsoft.com/office/powerpoint/2010/main" val="3051367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553748B-C648-4555-A46A-D75DE815822F}" type="datetimeFigureOut">
              <a:rPr lang="en-US"/>
              <a:pPr>
                <a:defRPr/>
              </a:pPr>
              <a:t>4/29/2016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318BA03-722A-423F-877B-882C1F3B592D}" type="slidenum">
              <a:rPr lang="en-US"/>
              <a:pPr>
                <a:defRPr/>
              </a:pPr>
              <a:t>‹#›</a:t>
            </a:fld>
            <a:endParaRPr lang="en-US"/>
          </a:p>
        </p:txBody>
      </p:sp>
    </p:spTree>
    <p:extLst>
      <p:ext uri="{BB962C8B-B14F-4D97-AF65-F5344CB8AC3E}">
        <p14:creationId xmlns="" xmlns:p14="http://schemas.microsoft.com/office/powerpoint/2010/main" val="1438713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85219EF-3403-4B5F-8D8D-72A6A8F61EB6}" type="datetimeFigureOut">
              <a:rPr lang="en-US"/>
              <a:pPr>
                <a:defRPr/>
              </a:pPr>
              <a:t>4/29/2016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133E883-50D1-4AB7-B4E0-97FB6C89B964}" type="slidenum">
              <a:rPr lang="en-US"/>
              <a:pPr>
                <a:defRPr/>
              </a:pPr>
              <a:t>‹#›</a:t>
            </a:fld>
            <a:endParaRPr lang="en-US"/>
          </a:p>
        </p:txBody>
      </p:sp>
    </p:spTree>
    <p:extLst>
      <p:ext uri="{BB962C8B-B14F-4D97-AF65-F5344CB8AC3E}">
        <p14:creationId xmlns="" xmlns:p14="http://schemas.microsoft.com/office/powerpoint/2010/main" val="3409315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7A0DD60-C293-44C0-B224-AA442E2DF5C2}" type="datetimeFigureOut">
              <a:rPr lang="en-US"/>
              <a:pPr>
                <a:defRPr/>
              </a:pPr>
              <a:t>4/29/2016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A4A7416-F219-408D-BCE2-E3DEEDD52C20}" type="slidenum">
              <a:rPr lang="en-US"/>
              <a:pPr>
                <a:defRPr/>
              </a:pPr>
              <a:t>‹#›</a:t>
            </a:fld>
            <a:endParaRPr lang="en-US"/>
          </a:p>
        </p:txBody>
      </p:sp>
    </p:spTree>
    <p:extLst>
      <p:ext uri="{BB962C8B-B14F-4D97-AF65-F5344CB8AC3E}">
        <p14:creationId xmlns="" xmlns:p14="http://schemas.microsoft.com/office/powerpoint/2010/main" val="3709503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BB6F68D-A10A-409A-B98E-BF7CB597CFC1}" type="datetimeFigureOut">
              <a:rPr lang="en-US"/>
              <a:pPr>
                <a:defRPr/>
              </a:pPr>
              <a:t>4/29/2016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96CC803-96B4-4F36-9BE3-E6BFD025BAAF}" type="slidenum">
              <a:rPr lang="en-US"/>
              <a:pPr>
                <a:defRPr/>
              </a:pPr>
              <a:t>‹#›</a:t>
            </a:fld>
            <a:endParaRPr lang="en-US"/>
          </a:p>
        </p:txBody>
      </p:sp>
    </p:spTree>
    <p:extLst>
      <p:ext uri="{BB962C8B-B14F-4D97-AF65-F5344CB8AC3E}">
        <p14:creationId xmlns="" xmlns:p14="http://schemas.microsoft.com/office/powerpoint/2010/main" val="3122406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821E563-ECE6-4B4A-B386-7A65179D7808}" type="datetimeFigureOut">
              <a:rPr lang="en-US"/>
              <a:pPr>
                <a:defRPr/>
              </a:pPr>
              <a:t>4/29/2016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0EDCDB5-161C-4288-B64F-4441BE52E8B6}" type="slidenum">
              <a:rPr lang="en-US"/>
              <a:pPr>
                <a:defRPr/>
              </a:pPr>
              <a:t>‹#›</a:t>
            </a:fld>
            <a:endParaRPr lang="en-US"/>
          </a:p>
        </p:txBody>
      </p:sp>
    </p:spTree>
    <p:extLst>
      <p:ext uri="{BB962C8B-B14F-4D97-AF65-F5344CB8AC3E}">
        <p14:creationId xmlns="" xmlns:p14="http://schemas.microsoft.com/office/powerpoint/2010/main" val="3175396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5C007399-68EE-4FEB-978C-B4113C21C0CD}" type="datetimeFigureOut">
              <a:rPr lang="en-US"/>
              <a:pPr>
                <a:defRPr/>
              </a:pPr>
              <a:t>4/29/2016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A8CF61B8-8B13-40B7-88C0-CEA8194CF8DF}"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lstStyle/>
          <a:p>
            <a:r>
              <a:rPr lang="en-US" sz="3600" dirty="0" smtClean="0">
                <a:effectLst>
                  <a:outerShdw blurRad="38100" dist="38100" dir="2700000" algn="tl">
                    <a:srgbClr val="000000">
                      <a:alpha val="43137"/>
                    </a:srgbClr>
                  </a:outerShdw>
                </a:effectLst>
                <a:cs typeface="Calibri" pitchFamily="34" charset="0"/>
              </a:rPr>
              <a:t>Scripture Study: Listening to God’s Word </a:t>
            </a:r>
            <a:endParaRPr lang="en-US" sz="3600" dirty="0" smtClean="0">
              <a:effectLst>
                <a:outerShdw blurRad="38100" dist="38100" dir="2700000" algn="tl">
                  <a:srgbClr val="000000">
                    <a:alpha val="43137"/>
                  </a:srgbClr>
                </a:outerShdw>
              </a:effectLst>
              <a:ea typeface="Calibri" pitchFamily="34" charset="0"/>
              <a:cs typeface="Times New Roman" pitchFamily="18" charset="0"/>
            </a:endParaRPr>
          </a:p>
        </p:txBody>
      </p:sp>
      <p:sp>
        <p:nvSpPr>
          <p:cNvPr id="10" name="Rectangle 9"/>
          <p:cNvSpPr/>
          <p:nvPr/>
        </p:nvSpPr>
        <p:spPr>
          <a:xfrm>
            <a:off x="0" y="0"/>
            <a:ext cx="9144000" cy="68580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grounded-in-the-word-carden.jpg"/>
          <p:cNvPicPr>
            <a:picLocks noChangeAspect="1"/>
          </p:cNvPicPr>
          <p:nvPr/>
        </p:nvPicPr>
        <p:blipFill>
          <a:blip r:embed="rId2" cstate="screen"/>
          <a:stretch>
            <a:fillRect/>
          </a:stretch>
        </p:blipFill>
        <p:spPr>
          <a:xfrm>
            <a:off x="642910" y="0"/>
            <a:ext cx="7786742" cy="6786586"/>
          </a:xfrm>
          <a:prstGeom prst="rect">
            <a:avLst/>
          </a:prstGeom>
        </p:spPr>
      </p:pic>
      <p:sp>
        <p:nvSpPr>
          <p:cNvPr id="12" name="Title 1"/>
          <p:cNvSpPr txBox="1">
            <a:spLocks/>
          </p:cNvSpPr>
          <p:nvPr/>
        </p:nvSpPr>
        <p:spPr bwMode="auto">
          <a:xfrm>
            <a:off x="251520" y="1556792"/>
            <a:ext cx="8662990" cy="52565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44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Calibri" pitchFamily="34" charset="0"/>
              </a:rPr>
              <a:t>Keys to Growth in </a:t>
            </a:r>
            <a:r>
              <a:rPr lang="en-GB" sz="4400" dirty="0" smtClean="0">
                <a:effectLst>
                  <a:outerShdw blurRad="38100" dist="38100" dir="2700000" algn="tl">
                    <a:srgbClr val="000000">
                      <a:alpha val="43137"/>
                    </a:srgbClr>
                  </a:outerShdw>
                </a:effectLst>
                <a:latin typeface="+mj-lt"/>
                <a:ea typeface="+mj-ea"/>
                <a:cs typeface="Calibri" pitchFamily="34" charset="0"/>
              </a:rPr>
              <a:t>Wisdom and</a:t>
            </a:r>
          </a:p>
          <a:p>
            <a:pPr marL="0" marR="0" lvl="0" indent="0" algn="ctr" defTabSz="914400" rtl="0" eaLnBrk="1" fontAlgn="base" latinLnBrk="0" hangingPunct="1">
              <a:lnSpc>
                <a:spcPct val="100000"/>
              </a:lnSpc>
              <a:spcBef>
                <a:spcPct val="0"/>
              </a:spcBef>
              <a:spcAft>
                <a:spcPct val="0"/>
              </a:spcAft>
              <a:buClrTx/>
              <a:buSzTx/>
              <a:buFontTx/>
              <a:buNone/>
              <a:tabLst/>
              <a:defRPr/>
            </a:pPr>
            <a:r>
              <a:rPr lang="en-GB" sz="4400" dirty="0" smtClean="0">
                <a:effectLst>
                  <a:outerShdw blurRad="38100" dist="38100" dir="2700000" algn="tl">
                    <a:srgbClr val="000000">
                      <a:alpha val="43137"/>
                    </a:srgbClr>
                  </a:outerShdw>
                </a:effectLst>
                <a:latin typeface="+mj-lt"/>
                <a:ea typeface="+mj-ea"/>
                <a:cs typeface="Calibri" pitchFamily="34" charset="0"/>
              </a:rPr>
              <a:t>Understanding of God’s Word</a:t>
            </a:r>
            <a:r>
              <a:rPr lang="en-GB" sz="4400" dirty="0" smtClean="0">
                <a:effectLst>
                  <a:outerShdw blurRad="38100" dist="38100" dir="2700000" algn="tl">
                    <a:srgbClr val="000000">
                      <a:alpha val="43137"/>
                    </a:srgbClr>
                  </a:outerShdw>
                </a:effectLst>
                <a:latin typeface="+mj-lt"/>
                <a:ea typeface="+mj-ea"/>
                <a:cs typeface="Calibri" pitchFamily="34" charset="0"/>
              </a:rPr>
              <a:t> </a:t>
            </a:r>
            <a:endParaRPr kumimoji="0" lang="en-GB" sz="44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lang="en-GB" sz="4400" dirty="0" smtClean="0">
              <a:effectLst>
                <a:outerShdw blurRad="38100" dist="38100" dir="2700000" algn="tl">
                  <a:srgbClr val="000000">
                    <a:alpha val="43137"/>
                  </a:srgbClr>
                </a:outerShdw>
              </a:effectLst>
              <a:latin typeface="+mj-lt"/>
              <a:ea typeface="+mj-ea"/>
              <a:cs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lang="en-GB" sz="2000" dirty="0" smtClean="0">
              <a:effectLst>
                <a:outerShdw blurRad="38100" dist="38100" dir="2700000" algn="tl">
                  <a:srgbClr val="000000">
                    <a:alpha val="43137"/>
                  </a:srgbClr>
                </a:outerShdw>
              </a:effectLst>
              <a:latin typeface="+mj-lt"/>
              <a:ea typeface="+mj-ea"/>
              <a:cs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lang="en-GB" sz="4400" dirty="0" smtClean="0">
              <a:effectLst>
                <a:outerShdw blurRad="38100" dist="38100" dir="2700000" algn="tl">
                  <a:srgbClr val="000000">
                    <a:alpha val="43137"/>
                  </a:srgbClr>
                </a:outerShdw>
              </a:effectLst>
              <a:latin typeface="+mj-lt"/>
              <a:ea typeface="+mj-ea"/>
              <a:cs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lang="en-GB" sz="4400" dirty="0" smtClean="0">
              <a:effectLst>
                <a:outerShdw blurRad="38100" dist="38100" dir="2700000" algn="tl">
                  <a:srgbClr val="000000">
                    <a:alpha val="43137"/>
                  </a:srgbClr>
                </a:outerShdw>
              </a:effectLst>
              <a:latin typeface="+mj-lt"/>
              <a:ea typeface="+mj-ea"/>
              <a:cs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en-GB" sz="4400" dirty="0" smtClean="0">
                <a:effectLst>
                  <a:outerShdw blurRad="38100" dist="38100" dir="2700000" algn="tl">
                    <a:srgbClr val="000000">
                      <a:alpha val="43137"/>
                    </a:srgbClr>
                  </a:outerShdw>
                </a:effectLst>
                <a:latin typeface="+mj-lt"/>
                <a:ea typeface="+mj-ea"/>
                <a:cs typeface="Calibri" pitchFamily="34" charset="0"/>
              </a:rPr>
              <a:t>Faith, Meekness</a:t>
            </a:r>
            <a:r>
              <a:rPr lang="en-GB" sz="4400" dirty="0" smtClean="0">
                <a:effectLst>
                  <a:outerShdw blurRad="38100" dist="38100" dir="2700000" algn="tl">
                    <a:srgbClr val="000000">
                      <a:alpha val="43137"/>
                    </a:srgbClr>
                  </a:outerShdw>
                </a:effectLst>
                <a:latin typeface="+mj-lt"/>
                <a:ea typeface="+mj-ea"/>
                <a:cs typeface="Calibri" pitchFamily="34" charset="0"/>
              </a:rPr>
              <a:t>, Humility, </a:t>
            </a:r>
            <a:endParaRPr lang="en-GB" sz="4400" dirty="0" smtClean="0">
              <a:effectLst>
                <a:outerShdw blurRad="38100" dist="38100" dir="2700000" algn="tl">
                  <a:srgbClr val="000000">
                    <a:alpha val="43137"/>
                  </a:srgbClr>
                </a:outerShdw>
              </a:effectLst>
              <a:latin typeface="+mj-lt"/>
              <a:ea typeface="+mj-ea"/>
              <a:cs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en-GB" sz="4400" dirty="0" smtClean="0">
                <a:effectLst>
                  <a:outerShdw blurRad="38100" dist="38100" dir="2700000" algn="tl">
                    <a:srgbClr val="000000">
                      <a:alpha val="43137"/>
                    </a:srgbClr>
                  </a:outerShdw>
                </a:effectLst>
                <a:latin typeface="+mj-lt"/>
                <a:ea typeface="+mj-ea"/>
                <a:cs typeface="Calibri" pitchFamily="34" charset="0"/>
              </a:rPr>
              <a:t>and </a:t>
            </a:r>
            <a:r>
              <a:rPr kumimoji="0" lang="en-GB" sz="44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Calibri" pitchFamily="34" charset="0"/>
              </a:rPr>
              <a:t>a </a:t>
            </a:r>
            <a:r>
              <a:rPr kumimoji="0" lang="en-GB" sz="44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Calibri" pitchFamily="34" charset="0"/>
              </a:rPr>
              <a:t>Teachable Spirit</a:t>
            </a:r>
            <a:endParaRPr kumimoji="0" lang="en-US" sz="44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Calibri" pitchFamily="34" charset="0"/>
              <a:cs typeface="Times New Roman" pitchFamily="18" charset="0"/>
            </a:endParaRPr>
          </a:p>
        </p:txBody>
      </p:sp>
      <p:sp>
        <p:nvSpPr>
          <p:cNvPr id="7" name="Title 1"/>
          <p:cNvSpPr txBox="1">
            <a:spLocks/>
          </p:cNvSpPr>
          <p:nvPr/>
        </p:nvSpPr>
        <p:spPr bwMode="auto">
          <a:xfrm>
            <a:off x="71406" y="332656"/>
            <a:ext cx="9001156" cy="7200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en-GB" sz="4000" dirty="0" smtClean="0">
              <a:effectLst>
                <a:outerShdw blurRad="38100" dist="38100" dir="2700000" algn="tl">
                  <a:srgbClr val="000000">
                    <a:alpha val="43137"/>
                  </a:srgbClr>
                </a:outerShdw>
              </a:effectLst>
              <a:latin typeface="+mj-lt"/>
              <a:ea typeface="+mj-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lang="en-GB" sz="4000" dirty="0" smtClean="0">
              <a:effectLst>
                <a:outerShdw blurRad="38100" dist="38100" dir="2700000" algn="tl">
                  <a:srgbClr val="000000">
                    <a:alpha val="43137"/>
                  </a:srgbClr>
                </a:outerShdw>
              </a:effectLst>
              <a:latin typeface="+mj-lt"/>
              <a:ea typeface="+mj-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en-GB" sz="4000" dirty="0" err="1" smtClean="0">
                <a:effectLst>
                  <a:outerShdw blurRad="38100" dist="38100" dir="2700000" algn="tl">
                    <a:srgbClr val="000000">
                      <a:alpha val="43137"/>
                    </a:srgbClr>
                  </a:outerShdw>
                </a:effectLst>
                <a:latin typeface="+mj-lt"/>
                <a:ea typeface="+mj-ea"/>
                <a:cs typeface="Times New Roman" pitchFamily="18" charset="0"/>
              </a:rPr>
              <a:t>Kairos</a:t>
            </a:r>
            <a:r>
              <a:rPr lang="en-GB" sz="4000" dirty="0" smtClean="0">
                <a:effectLst>
                  <a:outerShdw blurRad="38100" dist="38100" dir="2700000" algn="tl">
                    <a:srgbClr val="000000">
                      <a:alpha val="43137"/>
                    </a:srgbClr>
                  </a:outerShdw>
                </a:effectLst>
                <a:latin typeface="+mj-lt"/>
                <a:ea typeface="+mj-ea"/>
                <a:cs typeface="Times New Roman" pitchFamily="18" charset="0"/>
              </a:rPr>
              <a:t> Scripture Study – Part 7</a:t>
            </a:r>
            <a:endParaRPr lang="en-GB" sz="4000" dirty="0" smtClean="0">
              <a:effectLst>
                <a:outerShdw blurRad="38100" dist="38100" dir="2700000" algn="tl">
                  <a:srgbClr val="000000">
                    <a:alpha val="43137"/>
                  </a:srgbClr>
                </a:outerShdw>
              </a:effectLst>
              <a:latin typeface="+mj-lt"/>
              <a:ea typeface="+mj-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j-lt"/>
              <a:ea typeface="+mj-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lstStyle/>
          <a:p>
            <a:r>
              <a:rPr lang="en-US" sz="3600" dirty="0" smtClean="0">
                <a:effectLst>
                  <a:outerShdw blurRad="38100" dist="38100" dir="2700000" algn="tl">
                    <a:srgbClr val="000000">
                      <a:alpha val="43137"/>
                    </a:srgbClr>
                  </a:outerShdw>
                </a:effectLst>
                <a:cs typeface="Calibri" pitchFamily="34" charset="0"/>
              </a:rPr>
              <a:t>Scripture Study: Listening to God’s Word </a:t>
            </a:r>
            <a:endParaRPr lang="en-US" sz="3600" dirty="0" smtClean="0">
              <a:effectLst>
                <a:outerShdw blurRad="38100" dist="38100" dir="2700000" algn="tl">
                  <a:srgbClr val="000000">
                    <a:alpha val="43137"/>
                  </a:srgbClr>
                </a:outerShdw>
              </a:effectLst>
              <a:ea typeface="Calibri" pitchFamily="34" charset="0"/>
              <a:cs typeface="Times New Roman" pitchFamily="18" charset="0"/>
            </a:endParaRPr>
          </a:p>
        </p:txBody>
      </p:sp>
      <p:sp>
        <p:nvSpPr>
          <p:cNvPr id="10" name="Rectangle 9"/>
          <p:cNvSpPr/>
          <p:nvPr/>
        </p:nvSpPr>
        <p:spPr>
          <a:xfrm>
            <a:off x="0" y="0"/>
            <a:ext cx="9144000" cy="68580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bwMode="auto">
          <a:xfrm>
            <a:off x="107141" y="71414"/>
            <a:ext cx="8929718" cy="66436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endParaRPr lang="en-US" sz="3200" dirty="0" smtClean="0"/>
          </a:p>
          <a:p>
            <a:pPr algn="ctr"/>
            <a:r>
              <a:rPr lang="en-GB" sz="3200" dirty="0" smtClean="0"/>
              <a:t>Prudent, teachable (docile), and meek </a:t>
            </a:r>
            <a:br>
              <a:rPr lang="en-GB" sz="3200" dirty="0" smtClean="0"/>
            </a:br>
            <a:endParaRPr lang="en-GB" sz="3000" dirty="0" smtClean="0">
              <a:latin typeface="Times New Roman" pitchFamily="18" charset="0"/>
              <a:cs typeface="Times New Roman" pitchFamily="18" charset="0"/>
            </a:endParaRPr>
          </a:p>
          <a:p>
            <a:r>
              <a:rPr lang="en-GB" sz="3200" i="1" dirty="0" smtClean="0"/>
              <a:t>Prudence is moral wisdom </a:t>
            </a:r>
            <a:r>
              <a:rPr lang="en-GB" sz="3200" dirty="0" smtClean="0"/>
              <a:t>– the ability to handle </a:t>
            </a:r>
          </a:p>
          <a:p>
            <a:r>
              <a:rPr lang="en-GB" sz="3200" dirty="0" smtClean="0"/>
              <a:t>the situations of life in a morally good way, understanding how to act based on moral truth. </a:t>
            </a:r>
          </a:p>
          <a:p>
            <a:endParaRPr lang="en-GB" sz="3200" dirty="0" smtClean="0"/>
          </a:p>
          <a:p>
            <a:r>
              <a:rPr lang="en-GB" sz="3200" dirty="0" smtClean="0"/>
              <a:t>Humility is related to prudence because it allows us to acquire knowledge and practical wisdom from another.</a:t>
            </a:r>
            <a:endParaRPr lang="en-US" sz="3200" dirty="0" smtClean="0"/>
          </a:p>
          <a:p>
            <a:endParaRPr lang="en-GB" sz="3000" baseline="30000"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 xmlns:p14="http://schemas.microsoft.com/office/powerpoint/2010/main" val="19109488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lstStyle/>
          <a:p>
            <a:r>
              <a:rPr lang="en-US" sz="3600" dirty="0" smtClean="0">
                <a:effectLst>
                  <a:outerShdw blurRad="38100" dist="38100" dir="2700000" algn="tl">
                    <a:srgbClr val="000000">
                      <a:alpha val="43137"/>
                    </a:srgbClr>
                  </a:outerShdw>
                </a:effectLst>
                <a:cs typeface="Calibri" pitchFamily="34" charset="0"/>
              </a:rPr>
              <a:t>Scripture Study: Listening to God’s Word </a:t>
            </a:r>
            <a:endParaRPr lang="en-US" sz="3600" dirty="0" smtClean="0">
              <a:effectLst>
                <a:outerShdw blurRad="38100" dist="38100" dir="2700000" algn="tl">
                  <a:srgbClr val="000000">
                    <a:alpha val="43137"/>
                  </a:srgbClr>
                </a:outerShdw>
              </a:effectLst>
              <a:ea typeface="Calibri" pitchFamily="34" charset="0"/>
              <a:cs typeface="Times New Roman" pitchFamily="18" charset="0"/>
            </a:endParaRPr>
          </a:p>
        </p:txBody>
      </p:sp>
      <p:sp>
        <p:nvSpPr>
          <p:cNvPr id="10" name="Rectangle 9"/>
          <p:cNvSpPr/>
          <p:nvPr/>
        </p:nvSpPr>
        <p:spPr>
          <a:xfrm>
            <a:off x="0" y="0"/>
            <a:ext cx="9144000"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bwMode="auto">
          <a:xfrm>
            <a:off x="107141" y="71414"/>
            <a:ext cx="8929718" cy="66436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endParaRPr lang="en-US" sz="3200" dirty="0" smtClean="0"/>
          </a:p>
          <a:p>
            <a:pPr algn="ctr"/>
            <a:r>
              <a:rPr lang="en-GB" sz="3200" dirty="0" smtClean="0"/>
              <a:t>Docility - </a:t>
            </a:r>
            <a:r>
              <a:rPr lang="en-GB" sz="3200" dirty="0" err="1" smtClean="0"/>
              <a:t>Teachableness</a:t>
            </a:r>
            <a:r>
              <a:rPr lang="en-GB" sz="3200" dirty="0" smtClean="0"/>
              <a:t> </a:t>
            </a:r>
            <a:br>
              <a:rPr lang="en-GB" sz="3200" dirty="0" smtClean="0"/>
            </a:br>
            <a:endParaRPr lang="en-GB" sz="3000" dirty="0" smtClean="0">
              <a:latin typeface="Times New Roman" pitchFamily="18" charset="0"/>
              <a:cs typeface="Times New Roman" pitchFamily="18" charset="0"/>
            </a:endParaRPr>
          </a:p>
          <a:p>
            <a:r>
              <a:rPr lang="en-GB" sz="3200" i="1" dirty="0" smtClean="0"/>
              <a:t>The virtue of docility (</a:t>
            </a:r>
            <a:r>
              <a:rPr lang="en-GB" sz="3200" i="1" dirty="0" err="1" smtClean="0"/>
              <a:t>teachableness</a:t>
            </a:r>
            <a:r>
              <a:rPr lang="en-GB" sz="3200" i="1" dirty="0" smtClean="0"/>
              <a:t>) enables the mind to be teachable and receptive to the wisdom and direction of Christ’s will for our lives. </a:t>
            </a:r>
          </a:p>
          <a:p>
            <a:endParaRPr lang="en-GB" sz="3200" dirty="0" smtClean="0"/>
          </a:p>
          <a:p>
            <a:r>
              <a:rPr lang="en-GB" sz="3200" dirty="0" smtClean="0"/>
              <a:t>The word “docility” is related to the words “doctor” and “doctrine.” A doctor in an older sense meant someone who taught doctrine. We still use the term today as a title for qualified professors who teach law, science, philosophy, and other fields of learning. The mark of a docile person is his or her willingness to be taught. </a:t>
            </a:r>
            <a:endParaRPr lang="en-US" sz="3200" dirty="0" smtClean="0"/>
          </a:p>
          <a:p>
            <a:endParaRPr lang="en-GB" sz="3000" baseline="30000"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 xmlns:p14="http://schemas.microsoft.com/office/powerpoint/2010/main" val="19109488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lstStyle/>
          <a:p>
            <a:r>
              <a:rPr lang="en-US" sz="3600" dirty="0" smtClean="0">
                <a:effectLst>
                  <a:outerShdw blurRad="38100" dist="38100" dir="2700000" algn="tl">
                    <a:srgbClr val="000000">
                      <a:alpha val="43137"/>
                    </a:srgbClr>
                  </a:outerShdw>
                </a:effectLst>
                <a:cs typeface="Calibri" pitchFamily="34" charset="0"/>
              </a:rPr>
              <a:t>Scripture Study: Listening to God’s Word </a:t>
            </a:r>
            <a:endParaRPr lang="en-US" sz="3600" dirty="0" smtClean="0">
              <a:effectLst>
                <a:outerShdw blurRad="38100" dist="38100" dir="2700000" algn="tl">
                  <a:srgbClr val="000000">
                    <a:alpha val="43137"/>
                  </a:srgbClr>
                </a:outerShdw>
              </a:effectLst>
              <a:ea typeface="Calibri" pitchFamily="34" charset="0"/>
              <a:cs typeface="Times New Roman" pitchFamily="18" charset="0"/>
            </a:endParaRPr>
          </a:p>
        </p:txBody>
      </p:sp>
      <p:sp>
        <p:nvSpPr>
          <p:cNvPr id="10" name="Rectangle 9"/>
          <p:cNvSpPr/>
          <p:nvPr/>
        </p:nvSpPr>
        <p:spPr>
          <a:xfrm>
            <a:off x="0" y="0"/>
            <a:ext cx="9144000" cy="68580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bwMode="auto">
          <a:xfrm>
            <a:off x="107141" y="71414"/>
            <a:ext cx="8929718" cy="66436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endParaRPr lang="en-US" sz="3200" dirty="0" smtClean="0"/>
          </a:p>
          <a:p>
            <a:pPr algn="ctr"/>
            <a:r>
              <a:rPr lang="en-GB" sz="3200" dirty="0" smtClean="0"/>
              <a:t>Meekness </a:t>
            </a:r>
            <a:br>
              <a:rPr lang="en-GB" sz="3200" dirty="0" smtClean="0"/>
            </a:br>
            <a:endParaRPr lang="en-GB" sz="3000" dirty="0" smtClean="0">
              <a:latin typeface="Times New Roman" pitchFamily="18" charset="0"/>
              <a:cs typeface="Times New Roman" pitchFamily="18" charset="0"/>
            </a:endParaRPr>
          </a:p>
          <a:p>
            <a:r>
              <a:rPr lang="en-GB" sz="3200" i="1" dirty="0" smtClean="0"/>
              <a:t>Meekness is </a:t>
            </a:r>
            <a:r>
              <a:rPr lang="en-GB" sz="3200" dirty="0" smtClean="0"/>
              <a:t>not weakness or timidity – it is </a:t>
            </a:r>
            <a:r>
              <a:rPr lang="en-GB" sz="3200" i="1" dirty="0" smtClean="0"/>
              <a:t>moral strength under control</a:t>
            </a:r>
            <a:r>
              <a:rPr lang="en-GB" sz="3200" dirty="0" smtClean="0"/>
              <a:t>. A meek person knows how to moderate anger – being angry at the right time, in the right measure, for the right cause, and restraining one’s anger when exercising it would be wrong, hurtful, or unnecessary. Anger that is out of control and not ruled by what is just and prudence blinds us to good moral judgment and leads to rash and hurtful </a:t>
            </a:r>
            <a:r>
              <a:rPr lang="en-GB" sz="3200" dirty="0" err="1" smtClean="0"/>
              <a:t>behavior</a:t>
            </a:r>
            <a:r>
              <a:rPr lang="en-GB" sz="3200" dirty="0" smtClean="0"/>
              <a:t>. That is </a:t>
            </a:r>
            <a:r>
              <a:rPr lang="en-GB" sz="3200" i="1" dirty="0" smtClean="0"/>
              <a:t>why meekness is linked with humility, placing us in the right disposition to receive God’s help and wisdom.</a:t>
            </a:r>
            <a:r>
              <a:rPr lang="en-GB" sz="3200" dirty="0" smtClean="0"/>
              <a:t> </a:t>
            </a:r>
            <a:endParaRPr lang="en-US" sz="3200" dirty="0" smtClean="0"/>
          </a:p>
          <a:p>
            <a:endParaRPr lang="en-GB" sz="3000" baseline="30000"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 xmlns:p14="http://schemas.microsoft.com/office/powerpoint/2010/main" val="19109488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lstStyle/>
          <a:p>
            <a:r>
              <a:rPr lang="en-US" sz="3600" dirty="0" smtClean="0">
                <a:effectLst>
                  <a:outerShdw blurRad="38100" dist="38100" dir="2700000" algn="tl">
                    <a:srgbClr val="000000">
                      <a:alpha val="43137"/>
                    </a:srgbClr>
                  </a:outerShdw>
                </a:effectLst>
                <a:cs typeface="Calibri" pitchFamily="34" charset="0"/>
              </a:rPr>
              <a:t>Scripture Study: Listening to God’s Word </a:t>
            </a:r>
            <a:endParaRPr lang="en-US" sz="3600" dirty="0" smtClean="0">
              <a:effectLst>
                <a:outerShdw blurRad="38100" dist="38100" dir="2700000" algn="tl">
                  <a:srgbClr val="000000">
                    <a:alpha val="43137"/>
                  </a:srgbClr>
                </a:outerShdw>
              </a:effectLst>
              <a:ea typeface="Calibri" pitchFamily="34" charset="0"/>
              <a:cs typeface="Times New Roman" pitchFamily="18" charset="0"/>
            </a:endParaRPr>
          </a:p>
        </p:txBody>
      </p:sp>
      <p:sp>
        <p:nvSpPr>
          <p:cNvPr id="10" name="Rectangle 9"/>
          <p:cNvSpPr/>
          <p:nvPr/>
        </p:nvSpPr>
        <p:spPr>
          <a:xfrm>
            <a:off x="0" y="0"/>
            <a:ext cx="9144000" cy="68580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txBox="1">
            <a:spLocks/>
          </p:cNvSpPr>
          <p:nvPr/>
        </p:nvSpPr>
        <p:spPr bwMode="auto">
          <a:xfrm>
            <a:off x="395536" y="0"/>
            <a:ext cx="8424936" cy="525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Calibri" pitchFamily="34" charset="0"/>
              </a:rPr>
              <a:t>Credits for </a:t>
            </a:r>
            <a:r>
              <a:rPr kumimoji="0" lang="en-US" sz="2400" b="0" i="0" u="none" strike="noStrike" kern="1200" cap="none" spc="0" normalizeH="0" baseline="0" noProof="0" dirty="0" err="1" smtClean="0">
                <a:ln>
                  <a:noFill/>
                </a:ln>
                <a:solidFill>
                  <a:schemeClr val="tx1"/>
                </a:solidFill>
                <a:effectLst>
                  <a:outerShdw blurRad="38100" dist="38100" dir="2700000" algn="tl">
                    <a:srgbClr val="000000">
                      <a:alpha val="43137"/>
                    </a:srgbClr>
                  </a:outerShdw>
                </a:effectLst>
                <a:uLnTx/>
                <a:uFillTx/>
                <a:latin typeface="+mj-lt"/>
                <a:ea typeface="+mj-ea"/>
                <a:cs typeface="Calibri" pitchFamily="34" charset="0"/>
              </a:rPr>
              <a:t>Kairos</a:t>
            </a:r>
            <a:r>
              <a:rPr kumimoji="0" lang="en-US" sz="24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Calibri" pitchFamily="34" charset="0"/>
              </a:rPr>
              <a:t> Scripture Study Course</a:t>
            </a:r>
          </a:p>
          <a:p>
            <a:pPr marL="0" marR="0" lvl="0" indent="0" algn="ctr" defTabSz="914400" rtl="0" eaLnBrk="1" fontAlgn="base" latinLnBrk="0" hangingPunct="1">
              <a:lnSpc>
                <a:spcPct val="100000"/>
              </a:lnSpc>
              <a:spcBef>
                <a:spcPct val="0"/>
              </a:spcBef>
              <a:spcAft>
                <a:spcPct val="0"/>
              </a:spcAft>
              <a:buClrTx/>
              <a:buSzTx/>
              <a:buFontTx/>
              <a:buNone/>
              <a:tabLst/>
              <a:defRPr/>
            </a:pPr>
            <a:endParaRPr lang="en-GB" sz="2400" dirty="0" smtClean="0">
              <a:effectLst>
                <a:outerShdw blurRad="38100" dist="38100" dir="2700000" algn="tl">
                  <a:srgbClr val="000000">
                    <a:alpha val="43137"/>
                  </a:srgbClr>
                </a:outerShdw>
              </a:effectLst>
              <a:latin typeface="+mj-lt"/>
              <a:ea typeface="+mj-ea"/>
              <a:cs typeface="Calibri" pitchFamily="34" charset="0"/>
            </a:endParaRPr>
          </a:p>
          <a:p>
            <a:pPr marL="457200" marR="0" lvl="0" indent="-457200" defTabSz="914400" rtl="0" eaLnBrk="1" fontAlgn="base" latinLnBrk="0" hangingPunct="1">
              <a:lnSpc>
                <a:spcPct val="100000"/>
              </a:lnSpc>
              <a:spcBef>
                <a:spcPct val="0"/>
              </a:spcBef>
              <a:spcAft>
                <a:spcPct val="0"/>
              </a:spcAft>
              <a:buClrTx/>
              <a:buSzTx/>
              <a:buFont typeface="+mj-lt"/>
              <a:buAutoNum type="arabicPeriod"/>
              <a:tabLst/>
              <a:defRPr/>
            </a:pPr>
            <a:r>
              <a:rPr kumimoji="0" lang="en-GB" sz="24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Calibri" pitchFamily="34" charset="0"/>
              </a:rPr>
              <a:t>Illustrations by Kevin </a:t>
            </a:r>
            <a:r>
              <a:rPr kumimoji="0" lang="en-GB" sz="2400" b="0" i="0" u="none" strike="noStrike" kern="1200" cap="none" spc="0" normalizeH="0" baseline="0" noProof="0" dirty="0" err="1" smtClean="0">
                <a:ln>
                  <a:noFill/>
                </a:ln>
                <a:solidFill>
                  <a:schemeClr val="tx1"/>
                </a:solidFill>
                <a:effectLst>
                  <a:outerShdw blurRad="38100" dist="38100" dir="2700000" algn="tl">
                    <a:srgbClr val="000000">
                      <a:alpha val="43137"/>
                    </a:srgbClr>
                  </a:outerShdw>
                </a:effectLst>
                <a:uLnTx/>
                <a:uFillTx/>
                <a:latin typeface="+mj-lt"/>
                <a:ea typeface="+mj-ea"/>
                <a:cs typeface="Calibri" pitchFamily="34" charset="0"/>
              </a:rPr>
              <a:t>Carden</a:t>
            </a:r>
            <a:r>
              <a:rPr kumimoji="0" lang="en-GB" sz="24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Calibri" pitchFamily="34" charset="0"/>
              </a:rPr>
              <a:t>, slides 1, </a:t>
            </a:r>
            <a:r>
              <a:rPr kumimoji="0" lang="en-GB" sz="24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Calibri" pitchFamily="34" charset="0"/>
              </a:rPr>
              <a:t>5, 14</a:t>
            </a:r>
            <a:endParaRPr kumimoji="0" lang="en-GB" sz="24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Calibri" pitchFamily="34" charset="0"/>
            </a:endParaRPr>
          </a:p>
          <a:p>
            <a:pPr marL="457200" marR="0" lvl="0" indent="-457200" defTabSz="914400" rtl="0" eaLnBrk="1" fontAlgn="base" latinLnBrk="0" hangingPunct="1">
              <a:lnSpc>
                <a:spcPct val="100000"/>
              </a:lnSpc>
              <a:spcBef>
                <a:spcPct val="0"/>
              </a:spcBef>
              <a:spcAft>
                <a:spcPct val="0"/>
              </a:spcAft>
              <a:buClrTx/>
              <a:buSzTx/>
              <a:buFont typeface="+mj-lt"/>
              <a:buAutoNum type="arabicPeriod"/>
              <a:tabLst/>
              <a:defRPr/>
            </a:pPr>
            <a:r>
              <a:rPr lang="en-GB" sz="2400" dirty="0" smtClean="0">
                <a:effectLst>
                  <a:outerShdw blurRad="38100" dist="38100" dir="2700000" algn="tl">
                    <a:srgbClr val="000000">
                      <a:alpha val="43137"/>
                    </a:srgbClr>
                  </a:outerShdw>
                </a:effectLst>
                <a:latin typeface="+mj-lt"/>
                <a:ea typeface="+mj-ea"/>
                <a:cs typeface="Calibri" pitchFamily="34" charset="0"/>
              </a:rPr>
              <a:t>Slides </a:t>
            </a:r>
            <a:r>
              <a:rPr lang="en-GB" sz="2400" dirty="0" smtClean="0">
                <a:effectLst>
                  <a:outerShdw blurRad="38100" dist="38100" dir="2700000" algn="tl">
                    <a:srgbClr val="000000">
                      <a:alpha val="43137"/>
                    </a:srgbClr>
                  </a:outerShdw>
                </a:effectLst>
                <a:latin typeface="+mj-lt"/>
                <a:ea typeface="+mj-ea"/>
                <a:cs typeface="Calibri" pitchFamily="34" charset="0"/>
              </a:rPr>
              <a:t>edited by Don </a:t>
            </a:r>
            <a:r>
              <a:rPr lang="en-GB" sz="2400" dirty="0" err="1" smtClean="0">
                <a:effectLst>
                  <a:outerShdw blurRad="38100" dist="38100" dir="2700000" algn="tl">
                    <a:srgbClr val="000000">
                      <a:alpha val="43137"/>
                    </a:srgbClr>
                  </a:outerShdw>
                </a:effectLst>
                <a:latin typeface="+mj-lt"/>
                <a:ea typeface="+mj-ea"/>
                <a:cs typeface="Calibri" pitchFamily="34" charset="0"/>
              </a:rPr>
              <a:t>Schwager</a:t>
            </a:r>
            <a:endParaRPr kumimoji="0" lang="en-US" sz="24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lang="en-GB" sz="2400" dirty="0" smtClean="0">
              <a:effectLst>
                <a:outerShdw blurRad="38100" dist="38100" dir="2700000" algn="tl">
                  <a:srgbClr val="000000">
                    <a:alpha val="43137"/>
                  </a:srgbClr>
                </a:outerShdw>
              </a:effectLst>
              <a:latin typeface="+mj-lt"/>
              <a:ea typeface="+mj-ea"/>
              <a:cs typeface="Times New Roman" pitchFamily="18"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Calibri" pitchFamily="34" charset="0"/>
              <a:cs typeface="Times New Roman" pitchFamily="18" charset="0"/>
            </a:endParaRPr>
          </a:p>
        </p:txBody>
      </p:sp>
      <p:sp>
        <p:nvSpPr>
          <p:cNvPr id="5" name="TextBox 4"/>
          <p:cNvSpPr txBox="1"/>
          <p:nvPr/>
        </p:nvSpPr>
        <p:spPr>
          <a:xfrm>
            <a:off x="8686800" y="6324600"/>
            <a:ext cx="569913" cy="369332"/>
          </a:xfrm>
          <a:prstGeom prst="rect">
            <a:avLst/>
          </a:prstGeom>
          <a:noFill/>
        </p:spPr>
        <p:txBody>
          <a:bodyPr wrap="square" rtlCol="0">
            <a:spAutoFit/>
          </a:bodyPr>
          <a:lstStyle/>
          <a:p>
            <a:r>
              <a:rPr lang="en-GB" dirty="0" smtClean="0"/>
              <a:t>17</a:t>
            </a:r>
            <a:endParaRPr lang="en-GB"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lstStyle/>
          <a:p>
            <a:r>
              <a:rPr lang="en-US" sz="3600" dirty="0" smtClean="0">
                <a:effectLst>
                  <a:outerShdw blurRad="38100" dist="38100" dir="2700000" algn="tl">
                    <a:srgbClr val="000000">
                      <a:alpha val="43137"/>
                    </a:srgbClr>
                  </a:outerShdw>
                </a:effectLst>
                <a:cs typeface="Calibri" pitchFamily="34" charset="0"/>
              </a:rPr>
              <a:t>Scripture Study: Listening to God’s Word </a:t>
            </a:r>
            <a:endParaRPr lang="en-US" sz="3600" dirty="0" smtClean="0">
              <a:effectLst>
                <a:outerShdw blurRad="38100" dist="38100" dir="2700000" algn="tl">
                  <a:srgbClr val="000000">
                    <a:alpha val="43137"/>
                  </a:srgbClr>
                </a:outerShdw>
              </a:effectLst>
              <a:ea typeface="Calibri" pitchFamily="34" charset="0"/>
              <a:cs typeface="Times New Roman" pitchFamily="18" charset="0"/>
            </a:endParaRPr>
          </a:p>
        </p:txBody>
      </p:sp>
      <p:sp>
        <p:nvSpPr>
          <p:cNvPr id="10" name="Rectangle 9"/>
          <p:cNvSpPr/>
          <p:nvPr/>
        </p:nvSpPr>
        <p:spPr>
          <a:xfrm>
            <a:off x="0" y="0"/>
            <a:ext cx="9144000" cy="68580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shutterstock_105822167-open-bible.jpg"/>
          <p:cNvPicPr>
            <a:picLocks noChangeAspect="1"/>
          </p:cNvPicPr>
          <p:nvPr/>
        </p:nvPicPr>
        <p:blipFill>
          <a:blip r:embed="rId2" cstate="screen"/>
          <a:stretch>
            <a:fillRect/>
          </a:stretch>
        </p:blipFill>
        <p:spPr>
          <a:xfrm>
            <a:off x="142906" y="0"/>
            <a:ext cx="8858250" cy="6858000"/>
          </a:xfrm>
          <a:prstGeom prst="rect">
            <a:avLst/>
          </a:prstGeom>
        </p:spPr>
      </p:pic>
      <p:sp>
        <p:nvSpPr>
          <p:cNvPr id="12" name="Title 1"/>
          <p:cNvSpPr txBox="1">
            <a:spLocks/>
          </p:cNvSpPr>
          <p:nvPr/>
        </p:nvSpPr>
        <p:spPr bwMode="auto">
          <a:xfrm>
            <a:off x="214282" y="5856287"/>
            <a:ext cx="8662990" cy="1001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1200" cap="none" spc="0" normalizeH="0" baseline="0" noProof="0" dirty="0" err="1" smtClean="0">
                <a:ln>
                  <a:noFill/>
                </a:ln>
                <a:solidFill>
                  <a:schemeClr val="tx1"/>
                </a:solidFill>
                <a:effectLst>
                  <a:outerShdw blurRad="38100" dist="38100" dir="2700000" algn="tl">
                    <a:srgbClr val="000000">
                      <a:alpha val="43137"/>
                    </a:srgbClr>
                  </a:outerShdw>
                </a:effectLst>
                <a:uLnTx/>
                <a:uFillTx/>
                <a:latin typeface="+mj-lt"/>
                <a:ea typeface="+mj-ea"/>
                <a:cs typeface="Calibri" pitchFamily="34" charset="0"/>
              </a:rPr>
              <a:t>Kairos</a:t>
            </a:r>
            <a:r>
              <a:rPr kumimoji="0" lang="en-US" sz="44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Calibri" pitchFamily="34" charset="0"/>
              </a:rPr>
              <a:t> Scripture Study Course</a:t>
            </a:r>
            <a:endParaRPr kumimoji="0" lang="en-US" sz="44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lstStyle/>
          <a:p>
            <a:r>
              <a:rPr lang="en-US" sz="3600" dirty="0" smtClean="0">
                <a:effectLst>
                  <a:outerShdw blurRad="38100" dist="38100" dir="2700000" algn="tl">
                    <a:srgbClr val="000000">
                      <a:alpha val="43137"/>
                    </a:srgbClr>
                  </a:outerShdw>
                </a:effectLst>
                <a:cs typeface="Calibri" pitchFamily="34" charset="0"/>
              </a:rPr>
              <a:t>Scripture Study: Listening to God’s Word </a:t>
            </a:r>
            <a:endParaRPr lang="en-US" sz="3600" dirty="0" smtClean="0">
              <a:effectLst>
                <a:outerShdw blurRad="38100" dist="38100" dir="2700000" algn="tl">
                  <a:srgbClr val="000000">
                    <a:alpha val="43137"/>
                  </a:srgbClr>
                </a:outerShdw>
              </a:effectLst>
              <a:ea typeface="Calibri" pitchFamily="34" charset="0"/>
              <a:cs typeface="Times New Roman" pitchFamily="18" charset="0"/>
            </a:endParaRPr>
          </a:p>
        </p:txBody>
      </p:sp>
      <p:sp>
        <p:nvSpPr>
          <p:cNvPr id="10" name="Rectangle 9"/>
          <p:cNvSpPr/>
          <p:nvPr/>
        </p:nvSpPr>
        <p:spPr>
          <a:xfrm>
            <a:off x="0" y="0"/>
            <a:ext cx="9144000" cy="68580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bwMode="auto">
          <a:xfrm>
            <a:off x="107141" y="142876"/>
            <a:ext cx="8929718" cy="67151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3000" dirty="0" smtClean="0">
                <a:latin typeface="Times New Roman" pitchFamily="18" charset="0"/>
                <a:cs typeface="Times New Roman" pitchFamily="18" charset="0"/>
              </a:rPr>
              <a:t> </a:t>
            </a:r>
          </a:p>
          <a:p>
            <a:r>
              <a:rPr lang="en-US" sz="3000" baseline="30000" dirty="0" smtClean="0">
                <a:latin typeface="Times New Roman" pitchFamily="18" charset="0"/>
                <a:cs typeface="Times New Roman" pitchFamily="18" charset="0"/>
              </a:rPr>
              <a:t>6</a:t>
            </a:r>
            <a:r>
              <a:rPr lang="en-US" sz="3000" dirty="0" smtClean="0">
                <a:latin typeface="Times New Roman" pitchFamily="18" charset="0"/>
                <a:cs typeface="Times New Roman" pitchFamily="18" charset="0"/>
              </a:rPr>
              <a:t> Then I said, "Ah, Lord G</a:t>
            </a:r>
            <a:r>
              <a:rPr lang="en-US" sz="2400" dirty="0" smtClean="0">
                <a:latin typeface="Times New Roman" pitchFamily="18" charset="0"/>
                <a:cs typeface="Times New Roman" pitchFamily="18" charset="0"/>
              </a:rPr>
              <a:t>OD</a:t>
            </a:r>
            <a:r>
              <a:rPr lang="en-US" sz="3000" dirty="0" smtClean="0">
                <a:latin typeface="Times New Roman" pitchFamily="18" charset="0"/>
                <a:cs typeface="Times New Roman" pitchFamily="18" charset="0"/>
              </a:rPr>
              <a:t>! Behold, I do not know how to speak, for I am only a youth." </a:t>
            </a:r>
          </a:p>
          <a:p>
            <a:r>
              <a:rPr lang="en-US" sz="3000" baseline="30000" dirty="0" smtClean="0">
                <a:latin typeface="Times New Roman" pitchFamily="18" charset="0"/>
                <a:cs typeface="Times New Roman" pitchFamily="18" charset="0"/>
              </a:rPr>
              <a:t>7 </a:t>
            </a:r>
            <a:r>
              <a:rPr lang="en-US" sz="3000" dirty="0" smtClean="0">
                <a:latin typeface="Times New Roman" pitchFamily="18" charset="0"/>
                <a:cs typeface="Times New Roman" pitchFamily="18" charset="0"/>
              </a:rPr>
              <a:t>But the L</a:t>
            </a:r>
            <a:r>
              <a:rPr lang="en-US" sz="2400" dirty="0" smtClean="0">
                <a:latin typeface="Times New Roman" pitchFamily="18" charset="0"/>
                <a:cs typeface="Times New Roman" pitchFamily="18" charset="0"/>
              </a:rPr>
              <a:t>ORD</a:t>
            </a:r>
            <a:r>
              <a:rPr lang="en-US" sz="3000" dirty="0" smtClean="0">
                <a:latin typeface="Times New Roman" pitchFamily="18" charset="0"/>
                <a:cs typeface="Times New Roman" pitchFamily="18" charset="0"/>
              </a:rPr>
              <a:t> said to me, "Do not say, `I am only a youth'; for to all to whom I send you </a:t>
            </a:r>
            <a:r>
              <a:rPr lang="en-US" sz="3000" dirty="0" err="1" smtClean="0">
                <a:latin typeface="Times New Roman" pitchFamily="18" charset="0"/>
                <a:cs typeface="Times New Roman" pitchFamily="18" charset="0"/>
              </a:rPr>
              <a:t>you</a:t>
            </a:r>
            <a:r>
              <a:rPr lang="en-US" sz="3000" dirty="0" smtClean="0">
                <a:latin typeface="Times New Roman" pitchFamily="18" charset="0"/>
                <a:cs typeface="Times New Roman" pitchFamily="18" charset="0"/>
              </a:rPr>
              <a:t> shall go, and whatever I command you </a:t>
            </a:r>
            <a:r>
              <a:rPr lang="en-US" sz="3000" dirty="0" err="1" smtClean="0">
                <a:latin typeface="Times New Roman" pitchFamily="18" charset="0"/>
                <a:cs typeface="Times New Roman" pitchFamily="18" charset="0"/>
              </a:rPr>
              <a:t>you</a:t>
            </a:r>
            <a:r>
              <a:rPr lang="en-US" sz="3000" dirty="0" smtClean="0">
                <a:latin typeface="Times New Roman" pitchFamily="18" charset="0"/>
                <a:cs typeface="Times New Roman" pitchFamily="18" charset="0"/>
              </a:rPr>
              <a:t> shall speak. </a:t>
            </a:r>
            <a:r>
              <a:rPr lang="en-US" sz="3000" baseline="30000" dirty="0" smtClean="0">
                <a:latin typeface="Times New Roman" pitchFamily="18" charset="0"/>
                <a:cs typeface="Times New Roman" pitchFamily="18" charset="0"/>
              </a:rPr>
              <a:t>8</a:t>
            </a:r>
            <a:r>
              <a:rPr lang="en-US" sz="3000" dirty="0" smtClean="0">
                <a:latin typeface="Times New Roman" pitchFamily="18" charset="0"/>
                <a:cs typeface="Times New Roman" pitchFamily="18" charset="0"/>
              </a:rPr>
              <a:t> Be not afraid of them, for I am with you to deliver you, says the L</a:t>
            </a:r>
            <a:r>
              <a:rPr lang="en-US" sz="2400" dirty="0" smtClean="0">
                <a:latin typeface="Times New Roman" pitchFamily="18" charset="0"/>
                <a:cs typeface="Times New Roman" pitchFamily="18" charset="0"/>
              </a:rPr>
              <a:t>ORD</a:t>
            </a:r>
            <a:r>
              <a:rPr lang="en-US" sz="3000" dirty="0" smtClean="0">
                <a:latin typeface="Times New Roman" pitchFamily="18" charset="0"/>
                <a:cs typeface="Times New Roman" pitchFamily="18" charset="0"/>
              </a:rPr>
              <a:t>." </a:t>
            </a:r>
          </a:p>
          <a:p>
            <a:r>
              <a:rPr lang="en-US" sz="3000" dirty="0" smtClean="0">
                <a:latin typeface="Times New Roman" pitchFamily="18" charset="0"/>
                <a:cs typeface="Times New Roman" pitchFamily="18" charset="0"/>
              </a:rPr>
              <a:t> </a:t>
            </a:r>
          </a:p>
          <a:p>
            <a:r>
              <a:rPr lang="en-US" sz="3000" baseline="30000" dirty="0" smtClean="0">
                <a:latin typeface="Times New Roman" pitchFamily="18" charset="0"/>
                <a:cs typeface="Times New Roman" pitchFamily="18" charset="0"/>
              </a:rPr>
              <a:t>9</a:t>
            </a:r>
            <a:r>
              <a:rPr lang="en-US" sz="3000" dirty="0" smtClean="0">
                <a:latin typeface="Times New Roman" pitchFamily="18" charset="0"/>
                <a:cs typeface="Times New Roman" pitchFamily="18" charset="0"/>
              </a:rPr>
              <a:t> Then the L</a:t>
            </a:r>
            <a:r>
              <a:rPr lang="en-US" sz="2400" dirty="0" smtClean="0">
                <a:latin typeface="Times New Roman" pitchFamily="18" charset="0"/>
                <a:cs typeface="Times New Roman" pitchFamily="18" charset="0"/>
              </a:rPr>
              <a:t>ORD</a:t>
            </a:r>
            <a:r>
              <a:rPr lang="en-US" sz="3000" dirty="0" smtClean="0">
                <a:latin typeface="Times New Roman" pitchFamily="18" charset="0"/>
                <a:cs typeface="Times New Roman" pitchFamily="18" charset="0"/>
              </a:rPr>
              <a:t> put forth his hand and touched my mouth; and the L</a:t>
            </a:r>
            <a:r>
              <a:rPr lang="en-US" sz="2400" dirty="0" smtClean="0">
                <a:latin typeface="Times New Roman" pitchFamily="18" charset="0"/>
                <a:cs typeface="Times New Roman" pitchFamily="18" charset="0"/>
              </a:rPr>
              <a:t>ORD</a:t>
            </a:r>
            <a:r>
              <a:rPr lang="en-US" sz="3000" dirty="0" smtClean="0">
                <a:latin typeface="Times New Roman" pitchFamily="18" charset="0"/>
                <a:cs typeface="Times New Roman" pitchFamily="18" charset="0"/>
              </a:rPr>
              <a:t> said to me, "Behold, I have put my words in your mouth. </a:t>
            </a:r>
            <a:r>
              <a:rPr lang="en-US" sz="3000" baseline="30000" dirty="0" smtClean="0">
                <a:latin typeface="Times New Roman" pitchFamily="18" charset="0"/>
                <a:cs typeface="Times New Roman" pitchFamily="18" charset="0"/>
              </a:rPr>
              <a:t>10</a:t>
            </a:r>
            <a:r>
              <a:rPr lang="en-US" sz="3000" dirty="0" smtClean="0">
                <a:latin typeface="Times New Roman" pitchFamily="18" charset="0"/>
                <a:cs typeface="Times New Roman" pitchFamily="18" charset="0"/>
              </a:rPr>
              <a:t> See, I have set you this day over nations and over kingdoms, to pluck up and to break down, to destroy and to overthrow, to build and to plant." </a:t>
            </a:r>
          </a:p>
          <a:p>
            <a:r>
              <a:rPr lang="en-GB" sz="30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GB" sz="3000" dirty="0" smtClean="0">
                <a:effectLst>
                  <a:outerShdw blurRad="38100" dist="38100" dir="2700000" algn="tl">
                    <a:srgbClr val="000000">
                      <a:alpha val="43137"/>
                    </a:srgbClr>
                  </a:outerShdw>
                </a:effectLst>
                <a:latin typeface="Times New Roman" pitchFamily="18" charset="0"/>
                <a:cs typeface="Times New Roman" pitchFamily="18" charset="0"/>
              </a:rPr>
              <a:t>– Jeremiah 1:4-10</a:t>
            </a:r>
            <a:endParaRPr lang="en-GB" sz="3000" dirty="0">
              <a:effectLst>
                <a:outerShdw blurRad="38100" dist="38100" dir="2700000" algn="tl">
                  <a:srgbClr val="000000">
                    <a:alpha val="43137"/>
                  </a:srgbClr>
                </a:outerShdw>
              </a:effectLst>
              <a:latin typeface="Times New Roman" pitchFamily="18" charset="0"/>
              <a:cs typeface="Times New Roman" pitchFamily="18" charset="0"/>
            </a:endParaRPr>
          </a:p>
          <a:p>
            <a:endParaRPr lang="en-US" sz="3200" dirty="0" smtClean="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lstStyle/>
          <a:p>
            <a:r>
              <a:rPr lang="en-US" sz="3600" dirty="0" smtClean="0">
                <a:effectLst>
                  <a:outerShdw blurRad="38100" dist="38100" dir="2700000" algn="tl">
                    <a:srgbClr val="000000">
                      <a:alpha val="43137"/>
                    </a:srgbClr>
                  </a:outerShdw>
                </a:effectLst>
                <a:cs typeface="Calibri" pitchFamily="34" charset="0"/>
              </a:rPr>
              <a:t>Scripture Study: Listening to God’s Word </a:t>
            </a:r>
            <a:endParaRPr lang="en-US" sz="3600" dirty="0" smtClean="0">
              <a:effectLst>
                <a:outerShdw blurRad="38100" dist="38100" dir="2700000" algn="tl">
                  <a:srgbClr val="000000">
                    <a:alpha val="43137"/>
                  </a:srgbClr>
                </a:outerShdw>
              </a:effectLst>
              <a:ea typeface="Calibri" pitchFamily="34" charset="0"/>
              <a:cs typeface="Times New Roman" pitchFamily="18" charset="0"/>
            </a:endParaRPr>
          </a:p>
        </p:txBody>
      </p:sp>
      <p:sp>
        <p:nvSpPr>
          <p:cNvPr id="10" name="Rectangle 9"/>
          <p:cNvSpPr/>
          <p:nvPr/>
        </p:nvSpPr>
        <p:spPr>
          <a:xfrm>
            <a:off x="0" y="0"/>
            <a:ext cx="9144000" cy="68580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txBox="1">
            <a:spLocks/>
          </p:cNvSpPr>
          <p:nvPr/>
        </p:nvSpPr>
        <p:spPr bwMode="auto">
          <a:xfrm>
            <a:off x="214282" y="214290"/>
            <a:ext cx="8662990" cy="41434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6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Calibri" pitchFamily="34" charset="0"/>
              </a:rPr>
              <a:t>“</a:t>
            </a:r>
            <a:r>
              <a:rPr lang="en-US" sz="3600" dirty="0" smtClean="0"/>
              <a:t>Take my yoke upon you, and learn from me; for I am gentle (meek) and lowly in heart (humble)</a:t>
            </a:r>
            <a:r>
              <a:rPr kumimoji="0" lang="en-GB" sz="36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Calibri" pitchFamily="34" charset="0"/>
              </a:rPr>
              <a:t>” – Matthew 11:28</a:t>
            </a:r>
          </a:p>
        </p:txBody>
      </p:sp>
      <p:sp>
        <p:nvSpPr>
          <p:cNvPr id="7" name="Title 1"/>
          <p:cNvSpPr txBox="1">
            <a:spLocks/>
          </p:cNvSpPr>
          <p:nvPr/>
        </p:nvSpPr>
        <p:spPr bwMode="auto">
          <a:xfrm>
            <a:off x="-32" y="2071678"/>
            <a:ext cx="9001156" cy="43577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lstStyle/>
          <a:p>
            <a:r>
              <a:rPr lang="en-US" sz="3600" dirty="0" smtClean="0">
                <a:effectLst>
                  <a:outerShdw blurRad="38100" dist="38100" dir="2700000" algn="tl">
                    <a:srgbClr val="000000">
                      <a:alpha val="43137"/>
                    </a:srgbClr>
                  </a:outerShdw>
                </a:effectLst>
                <a:cs typeface="Calibri" pitchFamily="34" charset="0"/>
              </a:rPr>
              <a:t>Scripture Study: Listening to God’s Word </a:t>
            </a:r>
            <a:endParaRPr lang="en-US" sz="3600" dirty="0" smtClean="0">
              <a:effectLst>
                <a:outerShdw blurRad="38100" dist="38100" dir="2700000" algn="tl">
                  <a:srgbClr val="000000">
                    <a:alpha val="43137"/>
                  </a:srgbClr>
                </a:outerShdw>
              </a:effectLst>
              <a:ea typeface="Calibri" pitchFamily="34" charset="0"/>
              <a:cs typeface="Times New Roman" pitchFamily="18" charset="0"/>
            </a:endParaRPr>
          </a:p>
        </p:txBody>
      </p:sp>
      <p:sp>
        <p:nvSpPr>
          <p:cNvPr id="10" name="Rectangle 9"/>
          <p:cNvSpPr/>
          <p:nvPr/>
        </p:nvSpPr>
        <p:spPr>
          <a:xfrm>
            <a:off x="0" y="0"/>
            <a:ext cx="9144000" cy="68580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txBox="1">
            <a:spLocks/>
          </p:cNvSpPr>
          <p:nvPr/>
        </p:nvSpPr>
        <p:spPr bwMode="auto">
          <a:xfrm>
            <a:off x="214282" y="71414"/>
            <a:ext cx="8662990" cy="66437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z="3000" dirty="0" smtClean="0">
                <a:latin typeface="Times New Roman" pitchFamily="18" charset="0"/>
                <a:cs typeface="Times New Roman" pitchFamily="18" charset="0"/>
              </a:rPr>
              <a:t>The Jews used the image of a yoke to express submission to God. They spoke of the yoke of the law, the yoke of the commandments, the yoke of the kingdom, the yoke of God. </a:t>
            </a:r>
          </a:p>
          <a:p>
            <a:pPr lvl="0"/>
            <a:r>
              <a:rPr lang="en-US" dirty="0" smtClean="0">
                <a:solidFill>
                  <a:schemeClr val="bg2"/>
                </a:solidFill>
                <a:latin typeface="Times New Roman" pitchFamily="18" charset="0"/>
                <a:cs typeface="Times New Roman" pitchFamily="18" charset="0"/>
              </a:rPr>
              <a:t>..</a:t>
            </a:r>
            <a:endParaRPr lang="en-US" sz="3000" dirty="0" smtClean="0">
              <a:latin typeface="Times New Roman" pitchFamily="18" charset="0"/>
              <a:cs typeface="Times New Roman" pitchFamily="18" charset="0"/>
            </a:endParaRPr>
          </a:p>
          <a:p>
            <a:pPr lvl="0"/>
            <a:r>
              <a:rPr lang="en-US" sz="3000" dirty="0" smtClean="0">
                <a:latin typeface="Times New Roman" pitchFamily="18" charset="0"/>
                <a:cs typeface="Times New Roman" pitchFamily="18" charset="0"/>
              </a:rPr>
              <a:t>Jesus says his yoke is "easy". The Greek word for "easy" can also mean "well-fitting". Yokes were tailor-made to fit the oxen well. Oxen were yoked two by two. Jesus invites us to be yoked with him, to unite our life with his life, our will with his will, and our heart with his heart. </a:t>
            </a:r>
          </a:p>
          <a:p>
            <a:pPr lvl="0"/>
            <a:r>
              <a:rPr lang="en-US" dirty="0" smtClean="0">
                <a:solidFill>
                  <a:schemeClr val="bg2"/>
                </a:solidFill>
                <a:latin typeface="Times New Roman" pitchFamily="18" charset="0"/>
                <a:cs typeface="Times New Roman" pitchFamily="18" charset="0"/>
              </a:rPr>
              <a:t>..</a:t>
            </a:r>
            <a:endParaRPr lang="en-US" sz="3000" dirty="0" smtClean="0">
              <a:solidFill>
                <a:schemeClr val="bg2"/>
              </a:solidFill>
              <a:latin typeface="Times New Roman" pitchFamily="18" charset="0"/>
              <a:cs typeface="Times New Roman" pitchFamily="18" charset="0"/>
            </a:endParaRPr>
          </a:p>
          <a:p>
            <a:pPr lvl="0"/>
            <a:r>
              <a:rPr lang="en-US" sz="3000" dirty="0" smtClean="0">
                <a:latin typeface="Times New Roman" pitchFamily="18" charset="0"/>
                <a:cs typeface="Times New Roman" pitchFamily="18" charset="0"/>
              </a:rPr>
              <a:t>To be yoked with Jesus is to be united with him in a relationship of love, trust, and obedience. </a:t>
            </a:r>
            <a:endParaRPr lang="en-US" sz="3000" dirty="0">
              <a:latin typeface="Times New Roman" pitchFamily="18" charset="0"/>
              <a:cs typeface="Times New Roman" pitchFamily="18" charset="0"/>
            </a:endParaRPr>
          </a:p>
        </p:txBody>
      </p:sp>
      <p:sp>
        <p:nvSpPr>
          <p:cNvPr id="7" name="Title 1"/>
          <p:cNvSpPr txBox="1">
            <a:spLocks/>
          </p:cNvSpPr>
          <p:nvPr/>
        </p:nvSpPr>
        <p:spPr bwMode="auto">
          <a:xfrm>
            <a:off x="-32" y="2071678"/>
            <a:ext cx="9001156" cy="43577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lstStyle/>
          <a:p>
            <a:r>
              <a:rPr lang="en-US" sz="3600" dirty="0" smtClean="0">
                <a:effectLst>
                  <a:outerShdw blurRad="38100" dist="38100" dir="2700000" algn="tl">
                    <a:srgbClr val="000000">
                      <a:alpha val="43137"/>
                    </a:srgbClr>
                  </a:outerShdw>
                </a:effectLst>
                <a:cs typeface="Calibri" pitchFamily="34" charset="0"/>
              </a:rPr>
              <a:t>Scripture Study: Listening to God’s Word </a:t>
            </a:r>
            <a:endParaRPr lang="en-US" sz="3600" dirty="0" smtClean="0">
              <a:effectLst>
                <a:outerShdw blurRad="38100" dist="38100" dir="2700000" algn="tl">
                  <a:srgbClr val="000000">
                    <a:alpha val="43137"/>
                  </a:srgbClr>
                </a:outerShdw>
              </a:effectLst>
              <a:ea typeface="Calibri" pitchFamily="34" charset="0"/>
              <a:cs typeface="Times New Roman" pitchFamily="18" charset="0"/>
            </a:endParaRPr>
          </a:p>
        </p:txBody>
      </p:sp>
      <p:sp>
        <p:nvSpPr>
          <p:cNvPr id="10" name="Rectangle 9"/>
          <p:cNvSpPr/>
          <p:nvPr/>
        </p:nvSpPr>
        <p:spPr>
          <a:xfrm>
            <a:off x="0" y="0"/>
            <a:ext cx="9144000" cy="68580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bigstock-Reading-At-Night-28344497.jpg"/>
          <p:cNvPicPr>
            <a:picLocks noChangeAspect="1"/>
          </p:cNvPicPr>
          <p:nvPr/>
        </p:nvPicPr>
        <p:blipFill>
          <a:blip r:embed="rId2" cstate="screen"/>
          <a:stretch>
            <a:fillRect/>
          </a:stretch>
        </p:blipFill>
        <p:spPr>
          <a:xfrm>
            <a:off x="0" y="238760"/>
            <a:ext cx="9144000" cy="6380480"/>
          </a:xfrm>
          <a:prstGeom prst="rect">
            <a:avLst/>
          </a:prstGeom>
        </p:spPr>
      </p:pic>
      <p:sp>
        <p:nvSpPr>
          <p:cNvPr id="12" name="Title 1"/>
          <p:cNvSpPr txBox="1">
            <a:spLocks/>
          </p:cNvSpPr>
          <p:nvPr/>
        </p:nvSpPr>
        <p:spPr bwMode="auto">
          <a:xfrm>
            <a:off x="285720" y="1094916"/>
            <a:ext cx="8572528" cy="5286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lgn="ctr">
              <a:defRPr/>
            </a:pPr>
            <a:endParaRPr lang="en-GB" sz="3200" dirty="0" smtClean="0">
              <a:effectLst>
                <a:outerShdw blurRad="38100" dist="38100" dir="2700000" algn="tl">
                  <a:srgbClr val="000000">
                    <a:alpha val="43137"/>
                  </a:srgbClr>
                </a:outerShdw>
              </a:effectLst>
              <a:cs typeface="Calibri" pitchFamily="34" charset="0"/>
            </a:endParaRPr>
          </a:p>
          <a:p>
            <a:pPr lvl="0" algn="ctr">
              <a:defRPr/>
            </a:pPr>
            <a:endParaRPr lang="en-GB" sz="3200" dirty="0" smtClean="0">
              <a:effectLst>
                <a:outerShdw blurRad="38100" dist="38100" dir="2700000" algn="tl">
                  <a:srgbClr val="000000">
                    <a:alpha val="43137"/>
                  </a:srgbClr>
                </a:outerShdw>
              </a:effectLst>
              <a:cs typeface="Calibri" pitchFamily="34" charset="0"/>
            </a:endParaRPr>
          </a:p>
          <a:p>
            <a:pPr lvl="0" algn="ctr">
              <a:defRPr/>
            </a:pPr>
            <a:endParaRPr lang="en-GB" sz="3200" dirty="0" smtClean="0">
              <a:effectLst>
                <a:outerShdw blurRad="38100" dist="38100" dir="2700000" algn="tl">
                  <a:srgbClr val="000000">
                    <a:alpha val="43137"/>
                  </a:srgbClr>
                </a:outerShdw>
              </a:effectLst>
              <a:cs typeface="Calibri" pitchFamily="34" charset="0"/>
            </a:endParaRPr>
          </a:p>
          <a:p>
            <a:pPr lvl="0" algn="ctr">
              <a:defRPr/>
            </a:pPr>
            <a:endParaRPr lang="en-GB" sz="3200" dirty="0" smtClean="0">
              <a:effectLst>
                <a:outerShdw blurRad="38100" dist="38100" dir="2700000" algn="tl">
                  <a:srgbClr val="000000">
                    <a:alpha val="43137"/>
                  </a:srgbClr>
                </a:outerShdw>
              </a:effectLst>
              <a:cs typeface="Calibri" pitchFamily="34" charset="0"/>
            </a:endParaRPr>
          </a:p>
          <a:p>
            <a:pPr lvl="0" algn="ctr">
              <a:defRPr/>
            </a:pPr>
            <a:endParaRPr lang="en-GB" sz="3200" dirty="0" smtClean="0">
              <a:effectLst>
                <a:outerShdw blurRad="38100" dist="38100" dir="2700000" algn="tl">
                  <a:srgbClr val="000000">
                    <a:alpha val="43137"/>
                  </a:srgbClr>
                </a:outerShdw>
              </a:effectLst>
              <a:cs typeface="Calibri" pitchFamily="34" charset="0"/>
            </a:endParaRPr>
          </a:p>
          <a:p>
            <a:pPr lvl="0" algn="ctr">
              <a:defRPr/>
            </a:pPr>
            <a:r>
              <a:rPr lang="en-GB" sz="3200" dirty="0" smtClean="0">
                <a:effectLst>
                  <a:outerShdw blurRad="38100" dist="38100" dir="2700000" algn="tl">
                    <a:srgbClr val="000000">
                      <a:alpha val="43137"/>
                    </a:srgbClr>
                  </a:outerShdw>
                </a:effectLst>
                <a:cs typeface="Calibri" pitchFamily="34" charset="0"/>
              </a:rPr>
              <a:t>Meekness, Humility, and a Teachable Spirit</a:t>
            </a:r>
          </a:p>
          <a:p>
            <a:pPr lvl="0" algn="ctr">
              <a:defRPr/>
            </a:pPr>
            <a:endParaRPr lang="en-US" sz="3200" dirty="0" smtClean="0">
              <a:effectLst>
                <a:outerShdw blurRad="38100" dist="38100" dir="2700000" algn="tl">
                  <a:srgbClr val="000000">
                    <a:alpha val="43137"/>
                  </a:srgbClr>
                </a:outerShdw>
              </a:effectLst>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2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Calibri" pitchFamily="34" charset="0"/>
              </a:rPr>
              <a:t>moral virtues that enable us to grow</a:t>
            </a:r>
            <a:endParaRPr lang="en-GB" sz="3200" dirty="0" smtClean="0">
              <a:effectLst>
                <a:outerShdw blurRad="38100" dist="38100" dir="2700000" algn="tl">
                  <a:srgbClr val="000000">
                    <a:alpha val="43137"/>
                  </a:srgbClr>
                </a:outerShdw>
              </a:effectLst>
              <a:latin typeface="+mj-lt"/>
              <a:ea typeface="+mj-ea"/>
              <a:cs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en-GB" sz="3200" dirty="0" smtClean="0">
                <a:effectLst>
                  <a:outerShdw blurRad="38100" dist="38100" dir="2700000" algn="tl">
                    <a:srgbClr val="000000">
                      <a:alpha val="43137"/>
                    </a:srgbClr>
                  </a:outerShdw>
                </a:effectLst>
                <a:latin typeface="+mj-lt"/>
                <a:ea typeface="+mj-ea"/>
                <a:cs typeface="Calibri" pitchFamily="34" charset="0"/>
              </a:rPr>
              <a:t>in God’s wisdom  </a:t>
            </a:r>
            <a:endParaRPr kumimoji="0" lang="en-GB" sz="32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Calibr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lstStyle/>
          <a:p>
            <a:r>
              <a:rPr lang="en-US" sz="3600" dirty="0" smtClean="0">
                <a:effectLst>
                  <a:outerShdw blurRad="38100" dist="38100" dir="2700000" algn="tl">
                    <a:srgbClr val="000000">
                      <a:alpha val="43137"/>
                    </a:srgbClr>
                  </a:outerShdw>
                </a:effectLst>
                <a:cs typeface="Calibri" pitchFamily="34" charset="0"/>
              </a:rPr>
              <a:t>Scripture Study: Listening to God’s Word </a:t>
            </a:r>
            <a:endParaRPr lang="en-US" sz="3600" dirty="0" smtClean="0">
              <a:effectLst>
                <a:outerShdw blurRad="38100" dist="38100" dir="2700000" algn="tl">
                  <a:srgbClr val="000000">
                    <a:alpha val="43137"/>
                  </a:srgbClr>
                </a:outerShdw>
              </a:effectLst>
              <a:ea typeface="Calibri" pitchFamily="34" charset="0"/>
              <a:cs typeface="Times New Roman" pitchFamily="18" charset="0"/>
            </a:endParaRPr>
          </a:p>
        </p:txBody>
      </p:sp>
      <p:sp>
        <p:nvSpPr>
          <p:cNvPr id="10" name="Rectangle 9"/>
          <p:cNvSpPr/>
          <p:nvPr/>
        </p:nvSpPr>
        <p:spPr>
          <a:xfrm>
            <a:off x="0" y="0"/>
            <a:ext cx="9144000" cy="6858000"/>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bwMode="auto">
          <a:xfrm>
            <a:off x="107141" y="0"/>
            <a:ext cx="8929718"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r>
              <a:rPr lang="en-US" sz="3600" b="1" dirty="0" smtClean="0">
                <a:effectLst>
                  <a:outerShdw blurRad="38100" dist="38100" dir="2700000" algn="tl">
                    <a:srgbClr val="000000">
                      <a:alpha val="43137"/>
                    </a:srgbClr>
                  </a:outerShdw>
                </a:effectLst>
              </a:rPr>
              <a:t>“Wisdom from Above”</a:t>
            </a:r>
          </a:p>
          <a:p>
            <a:pPr algn="ctr"/>
            <a:r>
              <a:rPr lang="en-US" sz="2000" b="1" dirty="0" smtClean="0">
                <a:solidFill>
                  <a:srgbClr val="154B41"/>
                </a:solidFill>
                <a:effectLst>
                  <a:outerShdw blurRad="38100" dist="38100" dir="2700000" algn="tl">
                    <a:srgbClr val="000000">
                      <a:alpha val="43137"/>
                    </a:srgbClr>
                  </a:outerShdw>
                </a:effectLst>
              </a:rPr>
              <a:t>..</a:t>
            </a:r>
          </a:p>
          <a:p>
            <a:r>
              <a:rPr lang="en-GB" sz="3000" b="1" baseline="30000" dirty="0" smtClean="0">
                <a:latin typeface="Times New Roman" pitchFamily="18" charset="0"/>
                <a:cs typeface="Times New Roman" pitchFamily="18" charset="0"/>
              </a:rPr>
              <a:t>5 </a:t>
            </a:r>
            <a:r>
              <a:rPr lang="en-GB" sz="3000" dirty="0" smtClean="0">
                <a:latin typeface="Times New Roman" pitchFamily="18" charset="0"/>
                <a:cs typeface="Times New Roman" pitchFamily="18" charset="0"/>
              </a:rPr>
              <a:t>Trust in the </a:t>
            </a:r>
            <a:r>
              <a:rPr lang="en-GB" sz="3000" cap="small" dirty="0" smtClean="0">
                <a:latin typeface="Times New Roman" pitchFamily="18" charset="0"/>
                <a:cs typeface="Times New Roman" pitchFamily="18" charset="0"/>
              </a:rPr>
              <a:t>Lord</a:t>
            </a:r>
            <a:r>
              <a:rPr lang="en-GB" sz="3000" dirty="0" smtClean="0">
                <a:latin typeface="Times New Roman" pitchFamily="18" charset="0"/>
                <a:cs typeface="Times New Roman" pitchFamily="18" charset="0"/>
              </a:rPr>
              <a:t> with all your heart, and </a:t>
            </a:r>
            <a:r>
              <a:rPr lang="en-GB" sz="3000" b="1" dirty="0" smtClean="0">
                <a:latin typeface="Times New Roman" pitchFamily="18" charset="0"/>
                <a:cs typeface="Times New Roman" pitchFamily="18" charset="0"/>
              </a:rPr>
              <a:t>do not rely on your own insight.</a:t>
            </a:r>
            <a:r>
              <a:rPr lang="en-GB" sz="3000" dirty="0" smtClean="0">
                <a:latin typeface="Times New Roman" pitchFamily="18" charset="0"/>
                <a:cs typeface="Times New Roman" pitchFamily="18" charset="0"/>
              </a:rPr>
              <a:t> </a:t>
            </a:r>
            <a:r>
              <a:rPr lang="en-GB" sz="3000" b="1" baseline="30000" dirty="0" smtClean="0">
                <a:latin typeface="Times New Roman" pitchFamily="18" charset="0"/>
                <a:cs typeface="Times New Roman" pitchFamily="18" charset="0"/>
              </a:rPr>
              <a:t>6 </a:t>
            </a:r>
            <a:r>
              <a:rPr lang="en-GB" sz="3000" dirty="0" smtClean="0">
                <a:latin typeface="Times New Roman" pitchFamily="18" charset="0"/>
                <a:cs typeface="Times New Roman" pitchFamily="18" charset="0"/>
              </a:rPr>
              <a:t>In all your ways acknowledge him, and he will make straight your paths. </a:t>
            </a:r>
            <a:r>
              <a:rPr lang="en-GB" sz="3000" b="1" baseline="30000" dirty="0" smtClean="0">
                <a:latin typeface="Times New Roman" pitchFamily="18" charset="0"/>
                <a:cs typeface="Times New Roman" pitchFamily="18" charset="0"/>
              </a:rPr>
              <a:t>7 </a:t>
            </a:r>
            <a:r>
              <a:rPr lang="en-GB" sz="3000" b="1" dirty="0" smtClean="0">
                <a:latin typeface="Times New Roman" pitchFamily="18" charset="0"/>
                <a:cs typeface="Times New Roman" pitchFamily="18" charset="0"/>
              </a:rPr>
              <a:t>Be not wise in your own eyes</a:t>
            </a:r>
            <a:r>
              <a:rPr lang="en-GB" sz="3000" dirty="0" smtClean="0">
                <a:latin typeface="Times New Roman" pitchFamily="18" charset="0"/>
                <a:cs typeface="Times New Roman" pitchFamily="18" charset="0"/>
              </a:rPr>
              <a:t>; fear the </a:t>
            </a:r>
            <a:r>
              <a:rPr lang="en-GB" sz="3000" cap="small" dirty="0" smtClean="0">
                <a:latin typeface="Times New Roman" pitchFamily="18" charset="0"/>
                <a:cs typeface="Times New Roman" pitchFamily="18" charset="0"/>
              </a:rPr>
              <a:t>Lord</a:t>
            </a:r>
            <a:r>
              <a:rPr lang="en-GB" sz="3000" dirty="0" smtClean="0">
                <a:latin typeface="Times New Roman" pitchFamily="18" charset="0"/>
                <a:cs typeface="Times New Roman" pitchFamily="18" charset="0"/>
              </a:rPr>
              <a:t>, and turn away from evil. </a:t>
            </a:r>
            <a:r>
              <a:rPr lang="en-GB" sz="3000" b="1" baseline="30000" dirty="0" smtClean="0">
                <a:latin typeface="Times New Roman" pitchFamily="18" charset="0"/>
                <a:cs typeface="Times New Roman" pitchFamily="18" charset="0"/>
              </a:rPr>
              <a:t>8 </a:t>
            </a:r>
            <a:r>
              <a:rPr lang="en-GB" sz="3000" dirty="0" smtClean="0">
                <a:latin typeface="Times New Roman" pitchFamily="18" charset="0"/>
                <a:cs typeface="Times New Roman" pitchFamily="18" charset="0"/>
              </a:rPr>
              <a:t>It will be healing to your flesh and refreshment [medicine] to your bones.  </a:t>
            </a:r>
            <a:r>
              <a:rPr lang="en-GB" sz="3000" dirty="0" smtClean="0">
                <a:effectLst>
                  <a:outerShdw blurRad="38100" dist="38100" dir="2700000" algn="tl">
                    <a:srgbClr val="000000">
                      <a:alpha val="43137"/>
                    </a:srgbClr>
                  </a:outerShdw>
                </a:effectLst>
                <a:latin typeface="Times New Roman" pitchFamily="18" charset="0"/>
                <a:cs typeface="Times New Roman" pitchFamily="18" charset="0"/>
              </a:rPr>
              <a:t>– Proverbs 3:5-8 </a:t>
            </a:r>
            <a:endParaRPr lang="en-GB" sz="3000" dirty="0">
              <a:effectLst>
                <a:outerShdw blurRad="38100" dist="38100" dir="2700000" algn="tl">
                  <a:srgbClr val="000000">
                    <a:alpha val="43137"/>
                  </a:srgbClr>
                </a:outerShdw>
              </a:effectLst>
              <a:latin typeface="Times New Roman" pitchFamily="18" charset="0"/>
              <a:cs typeface="Times New Roman" pitchFamily="18" charset="0"/>
            </a:endParaRPr>
          </a:p>
          <a:p>
            <a:endParaRPr lang="en-GB" sz="3000" baseline="30000" dirty="0" smtClean="0">
              <a:effectLst>
                <a:outerShdw blurRad="38100" dist="38100" dir="2700000" algn="tl">
                  <a:srgbClr val="000000">
                    <a:alpha val="43137"/>
                  </a:srgbClr>
                </a:outerShdw>
              </a:effectLst>
              <a:latin typeface="Times New Roman" pitchFamily="18" charset="0"/>
              <a:cs typeface="Times New Roman" pitchFamily="18" charset="0"/>
            </a:endParaRPr>
          </a:p>
          <a:p>
            <a:r>
              <a:rPr lang="en-GB" sz="3000" b="1" baseline="30000" dirty="0" smtClean="0">
                <a:latin typeface="Times New Roman" pitchFamily="18" charset="0"/>
                <a:cs typeface="Times New Roman" pitchFamily="18" charset="0"/>
              </a:rPr>
              <a:t>2 </a:t>
            </a:r>
            <a:r>
              <a:rPr lang="en-GB" sz="3000" dirty="0" smtClean="0">
                <a:latin typeface="Times New Roman" pitchFamily="18" charset="0"/>
                <a:cs typeface="Times New Roman" pitchFamily="18" charset="0"/>
              </a:rPr>
              <a:t>And the </a:t>
            </a:r>
            <a:r>
              <a:rPr lang="en-GB" sz="3000" b="1" dirty="0" smtClean="0">
                <a:latin typeface="Times New Roman" pitchFamily="18" charset="0"/>
                <a:cs typeface="Times New Roman" pitchFamily="18" charset="0"/>
              </a:rPr>
              <a:t>Spirit of the </a:t>
            </a:r>
            <a:r>
              <a:rPr lang="en-GB" sz="3000" b="1" cap="small" dirty="0" smtClean="0">
                <a:latin typeface="Times New Roman" pitchFamily="18" charset="0"/>
                <a:cs typeface="Times New Roman" pitchFamily="18" charset="0"/>
              </a:rPr>
              <a:t>Lord</a:t>
            </a:r>
            <a:r>
              <a:rPr lang="en-GB" sz="3000" b="1" dirty="0" smtClean="0">
                <a:latin typeface="Times New Roman" pitchFamily="18" charset="0"/>
                <a:cs typeface="Times New Roman" pitchFamily="18" charset="0"/>
              </a:rPr>
              <a:t> shall rest upon him</a:t>
            </a:r>
            <a:r>
              <a:rPr lang="en-GB" sz="3000" dirty="0" smtClean="0">
                <a:latin typeface="Times New Roman" pitchFamily="18" charset="0"/>
                <a:cs typeface="Times New Roman" pitchFamily="18" charset="0"/>
              </a:rPr>
              <a:t>, the </a:t>
            </a:r>
            <a:r>
              <a:rPr lang="en-GB" sz="3000" b="1" dirty="0" smtClean="0">
                <a:latin typeface="Times New Roman" pitchFamily="18" charset="0"/>
                <a:cs typeface="Times New Roman" pitchFamily="18" charset="0"/>
              </a:rPr>
              <a:t>spirit of wisdom and understanding</a:t>
            </a:r>
            <a:r>
              <a:rPr lang="en-GB" sz="3000" dirty="0" smtClean="0">
                <a:latin typeface="Times New Roman" pitchFamily="18" charset="0"/>
                <a:cs typeface="Times New Roman" pitchFamily="18" charset="0"/>
              </a:rPr>
              <a:t>, the spirit of counsel and might, the spirit of knowledge and the fear of the </a:t>
            </a:r>
            <a:r>
              <a:rPr lang="en-GB" sz="3000" cap="small" dirty="0" smtClean="0">
                <a:latin typeface="Times New Roman" pitchFamily="18" charset="0"/>
                <a:cs typeface="Times New Roman" pitchFamily="18" charset="0"/>
              </a:rPr>
              <a:t>Lord</a:t>
            </a:r>
            <a:r>
              <a:rPr lang="en-GB" sz="3000" dirty="0" smtClean="0">
                <a:latin typeface="Times New Roman" pitchFamily="18" charset="0"/>
                <a:cs typeface="Times New Roman" pitchFamily="18" charset="0"/>
              </a:rPr>
              <a:t>.</a:t>
            </a:r>
            <a:r>
              <a:rPr lang="en-GB" sz="3000" b="1" baseline="30000" dirty="0" smtClean="0">
                <a:latin typeface="Times New Roman" pitchFamily="18" charset="0"/>
                <a:cs typeface="Times New Roman" pitchFamily="18" charset="0"/>
              </a:rPr>
              <a:t>3 </a:t>
            </a:r>
            <a:r>
              <a:rPr lang="en-GB" sz="3000" dirty="0" smtClean="0">
                <a:latin typeface="Times New Roman" pitchFamily="18" charset="0"/>
                <a:cs typeface="Times New Roman" pitchFamily="18" charset="0"/>
              </a:rPr>
              <a:t>And his delight shall be in the fear of the </a:t>
            </a:r>
            <a:r>
              <a:rPr lang="en-GB" sz="3000" cap="small" dirty="0" smtClean="0">
                <a:latin typeface="Times New Roman" pitchFamily="18" charset="0"/>
                <a:cs typeface="Times New Roman" pitchFamily="18" charset="0"/>
              </a:rPr>
              <a:t>Lord</a:t>
            </a:r>
            <a:r>
              <a:rPr lang="en-GB" sz="3000" dirty="0" smtClean="0">
                <a:latin typeface="Times New Roman" pitchFamily="18" charset="0"/>
                <a:cs typeface="Times New Roman" pitchFamily="18" charset="0"/>
              </a:rPr>
              <a:t>. </a:t>
            </a:r>
            <a:r>
              <a:rPr lang="en-GB" sz="3000" dirty="0" smtClean="0">
                <a:effectLst>
                  <a:outerShdw blurRad="38100" dist="38100" dir="2700000" algn="tl">
                    <a:srgbClr val="000000">
                      <a:alpha val="43137"/>
                    </a:srgbClr>
                  </a:outerShdw>
                </a:effectLst>
                <a:latin typeface="Times New Roman" pitchFamily="18" charset="0"/>
                <a:cs typeface="Times New Roman" pitchFamily="18" charset="0"/>
              </a:rPr>
              <a:t>   – Isaiah 11:2-3</a:t>
            </a:r>
          </a:p>
        </p:txBody>
      </p:sp>
    </p:spTree>
    <p:extLst>
      <p:ext uri="{BB962C8B-B14F-4D97-AF65-F5344CB8AC3E}">
        <p14:creationId xmlns="" xmlns:p14="http://schemas.microsoft.com/office/powerpoint/2010/main" val="19109488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lstStyle/>
          <a:p>
            <a:r>
              <a:rPr lang="en-US" sz="3600" dirty="0" smtClean="0">
                <a:effectLst>
                  <a:outerShdw blurRad="38100" dist="38100" dir="2700000" algn="tl">
                    <a:srgbClr val="000000">
                      <a:alpha val="43137"/>
                    </a:srgbClr>
                  </a:outerShdw>
                </a:effectLst>
                <a:cs typeface="Calibri" pitchFamily="34" charset="0"/>
              </a:rPr>
              <a:t>Scripture Study: Listening to God’s Word </a:t>
            </a:r>
            <a:endParaRPr lang="en-US" sz="3600" dirty="0" smtClean="0">
              <a:effectLst>
                <a:outerShdw blurRad="38100" dist="38100" dir="2700000" algn="tl">
                  <a:srgbClr val="000000">
                    <a:alpha val="43137"/>
                  </a:srgbClr>
                </a:outerShdw>
              </a:effectLst>
              <a:ea typeface="Calibri" pitchFamily="34" charset="0"/>
              <a:cs typeface="Times New Roman" pitchFamily="18" charset="0"/>
            </a:endParaRPr>
          </a:p>
        </p:txBody>
      </p:sp>
      <p:sp>
        <p:nvSpPr>
          <p:cNvPr id="10" name="Rectangle 9"/>
          <p:cNvSpPr/>
          <p:nvPr/>
        </p:nvSpPr>
        <p:spPr>
          <a:xfrm>
            <a:off x="0" y="0"/>
            <a:ext cx="9144000" cy="68580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txBox="1">
            <a:spLocks/>
          </p:cNvSpPr>
          <p:nvPr/>
        </p:nvSpPr>
        <p:spPr bwMode="auto">
          <a:xfrm>
            <a:off x="214282" y="142852"/>
            <a:ext cx="8662990" cy="66437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endParaRPr lang="en-GB" sz="3200" dirty="0" smtClean="0">
              <a:effectLst>
                <a:outerShdw blurRad="38100" dist="38100" dir="2700000" algn="tl">
                  <a:srgbClr val="000000">
                    <a:alpha val="43137"/>
                  </a:srgbClr>
                </a:outerShdw>
              </a:effectLst>
              <a:latin typeface="+mj-lt"/>
              <a:ea typeface="+mj-ea"/>
              <a:cs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2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Calibri" pitchFamily="34" charset="0"/>
              </a:rPr>
              <a:t>The Meekness of Wisdom</a:t>
            </a:r>
          </a:p>
          <a:p>
            <a:pPr marL="0" marR="0" lvl="0" indent="0" defTabSz="914400" rtl="0" eaLnBrk="1" fontAlgn="base" latinLnBrk="0" hangingPunct="1">
              <a:lnSpc>
                <a:spcPct val="100000"/>
              </a:lnSpc>
              <a:spcBef>
                <a:spcPct val="0"/>
              </a:spcBef>
              <a:spcAft>
                <a:spcPct val="0"/>
              </a:spcAft>
              <a:buClrTx/>
              <a:buSzTx/>
              <a:buFontTx/>
              <a:buNone/>
              <a:tabLst/>
              <a:defRPr/>
            </a:pPr>
            <a:endParaRPr lang="en-GB" sz="3200" dirty="0" smtClean="0">
              <a:effectLst>
                <a:outerShdw blurRad="38100" dist="38100" dir="2700000" algn="tl">
                  <a:srgbClr val="000000">
                    <a:alpha val="43137"/>
                  </a:srgbClr>
                </a:outerShdw>
              </a:effectLst>
              <a:latin typeface="+mj-lt"/>
              <a:ea typeface="+mj-ea"/>
              <a:cs typeface="Calibri" pitchFamily="34" charset="0"/>
            </a:endParaRPr>
          </a:p>
          <a:p>
            <a:pPr marL="0" marR="0" lvl="0" indent="0" defTabSz="914400" rtl="0" eaLnBrk="1" fontAlgn="base" latinLnBrk="0" hangingPunct="1">
              <a:lnSpc>
                <a:spcPct val="100000"/>
              </a:lnSpc>
              <a:spcBef>
                <a:spcPct val="0"/>
              </a:spcBef>
              <a:spcAft>
                <a:spcPct val="0"/>
              </a:spcAft>
              <a:buClrTx/>
              <a:buSzTx/>
              <a:buFontTx/>
              <a:buNone/>
              <a:tabLst/>
              <a:defRPr/>
            </a:pPr>
            <a:r>
              <a:rPr kumimoji="0" lang="en-GB" sz="32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Calibri" pitchFamily="34" charset="0"/>
              </a:rPr>
              <a:t>“Receive with meekness the implanted word, which is able to save your souls” – James 1:21</a:t>
            </a:r>
          </a:p>
          <a:p>
            <a:pPr marL="0" marR="0" lvl="0" indent="0" defTabSz="914400" rtl="0" eaLnBrk="1" fontAlgn="base" latinLnBrk="0" hangingPunct="1">
              <a:lnSpc>
                <a:spcPct val="100000"/>
              </a:lnSpc>
              <a:spcBef>
                <a:spcPct val="0"/>
              </a:spcBef>
              <a:spcAft>
                <a:spcPct val="0"/>
              </a:spcAft>
              <a:buClrTx/>
              <a:buSzTx/>
              <a:buFontTx/>
              <a:buNone/>
              <a:tabLst/>
              <a:defRPr/>
            </a:pPr>
            <a:endParaRPr lang="en-GB" sz="3200" dirty="0" smtClean="0">
              <a:effectLst>
                <a:outerShdw blurRad="38100" dist="38100" dir="2700000" algn="tl">
                  <a:srgbClr val="000000">
                    <a:alpha val="43137"/>
                  </a:srgbClr>
                </a:outerShdw>
              </a:effectLst>
              <a:latin typeface="+mj-lt"/>
              <a:ea typeface="+mj-ea"/>
              <a:cs typeface="Calibri" pitchFamily="34" charset="0"/>
            </a:endParaRPr>
          </a:p>
          <a:p>
            <a:pPr>
              <a:defRPr/>
            </a:pPr>
            <a:r>
              <a:rPr lang="en-GB" sz="3200" dirty="0" smtClean="0">
                <a:effectLst>
                  <a:outerShdw blurRad="38100" dist="38100" dir="2700000" algn="tl">
                    <a:srgbClr val="000000">
                      <a:alpha val="43137"/>
                    </a:srgbClr>
                  </a:outerShdw>
                </a:effectLst>
                <a:cs typeface="Calibri" pitchFamily="34" charset="0"/>
              </a:rPr>
              <a:t>“If any of you lacks wisdom, let him ask God who gives to all generously” James 1:5</a:t>
            </a:r>
          </a:p>
          <a:p>
            <a:pPr>
              <a:defRPr/>
            </a:pPr>
            <a:endParaRPr lang="en-GB" sz="3200" dirty="0" smtClean="0">
              <a:effectLst>
                <a:outerShdw blurRad="38100" dist="38100" dir="2700000" algn="tl">
                  <a:srgbClr val="000000">
                    <a:alpha val="43137"/>
                  </a:srgbClr>
                </a:outerShdw>
              </a:effectLst>
              <a:cs typeface="Calibri" pitchFamily="34" charset="0"/>
            </a:endParaRPr>
          </a:p>
          <a:p>
            <a:pPr>
              <a:defRPr/>
            </a:pPr>
            <a:r>
              <a:rPr lang="en-GB" sz="3200" dirty="0" smtClean="0">
                <a:effectLst>
                  <a:outerShdw blurRad="38100" dist="38100" dir="2700000" algn="tl">
                    <a:srgbClr val="000000">
                      <a:alpha val="43137"/>
                    </a:srgbClr>
                  </a:outerShdw>
                </a:effectLst>
                <a:cs typeface="Calibri" pitchFamily="34" charset="0"/>
              </a:rPr>
              <a:t>Two kinds of wisdom – James 3:13-18</a:t>
            </a:r>
          </a:p>
          <a:p>
            <a:pPr>
              <a:defRPr/>
            </a:pPr>
            <a:endParaRPr lang="en-GB" sz="3200" dirty="0" smtClean="0">
              <a:effectLst>
                <a:outerShdw blurRad="38100" dist="38100" dir="2700000" algn="tl">
                  <a:srgbClr val="000000">
                    <a:alpha val="43137"/>
                  </a:srgbClr>
                </a:outerShdw>
              </a:effectLst>
              <a:cs typeface="Calibri" pitchFamily="34" charset="0"/>
            </a:endParaRPr>
          </a:p>
          <a:p>
            <a:pPr>
              <a:defRPr/>
            </a:pPr>
            <a:r>
              <a:rPr lang="en-GB" sz="3200" dirty="0" smtClean="0">
                <a:effectLst>
                  <a:outerShdw blurRad="38100" dist="38100" dir="2700000" algn="tl">
                    <a:srgbClr val="000000">
                      <a:alpha val="43137"/>
                    </a:srgbClr>
                  </a:outerShdw>
                </a:effectLst>
                <a:cs typeface="Calibri" pitchFamily="34" charset="0"/>
              </a:rPr>
              <a:t>“God opposes the proud, but gives grace to the humble” – James 4:6</a:t>
            </a:r>
          </a:p>
          <a:p>
            <a:pPr marL="0" marR="0" lvl="0" indent="0" defTabSz="914400" rtl="0" eaLnBrk="1" fontAlgn="base" latinLnBrk="0" hangingPunct="1">
              <a:lnSpc>
                <a:spcPct val="100000"/>
              </a:lnSpc>
              <a:spcBef>
                <a:spcPct val="0"/>
              </a:spcBef>
              <a:spcAft>
                <a:spcPct val="0"/>
              </a:spcAft>
              <a:buClrTx/>
              <a:buSzTx/>
              <a:buFontTx/>
              <a:buNone/>
              <a:tabLst/>
              <a:defRPr/>
            </a:pPr>
            <a:endParaRPr kumimoji="0" lang="en-GB" sz="32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Calibri" pitchFamily="34" charset="0"/>
            </a:endParaRPr>
          </a:p>
        </p:txBody>
      </p:sp>
      <p:sp>
        <p:nvSpPr>
          <p:cNvPr id="7" name="Title 1"/>
          <p:cNvSpPr txBox="1">
            <a:spLocks/>
          </p:cNvSpPr>
          <p:nvPr/>
        </p:nvSpPr>
        <p:spPr bwMode="auto">
          <a:xfrm>
            <a:off x="-32" y="2071678"/>
            <a:ext cx="9001156" cy="43577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lstStyle/>
          <a:p>
            <a:r>
              <a:rPr lang="en-US" sz="3600" dirty="0" smtClean="0">
                <a:effectLst>
                  <a:outerShdw blurRad="38100" dist="38100" dir="2700000" algn="tl">
                    <a:srgbClr val="000000">
                      <a:alpha val="43137"/>
                    </a:srgbClr>
                  </a:outerShdw>
                </a:effectLst>
                <a:cs typeface="Calibri" pitchFamily="34" charset="0"/>
              </a:rPr>
              <a:t>Scripture Study: Listening to God’s Word </a:t>
            </a:r>
            <a:endParaRPr lang="en-US" sz="3600" dirty="0" smtClean="0">
              <a:effectLst>
                <a:outerShdw blurRad="38100" dist="38100" dir="2700000" algn="tl">
                  <a:srgbClr val="000000">
                    <a:alpha val="43137"/>
                  </a:srgbClr>
                </a:outerShdw>
              </a:effectLst>
              <a:ea typeface="Calibri" pitchFamily="34" charset="0"/>
              <a:cs typeface="Times New Roman" pitchFamily="18" charset="0"/>
            </a:endParaRPr>
          </a:p>
        </p:txBody>
      </p:sp>
      <p:sp>
        <p:nvSpPr>
          <p:cNvPr id="10" name="Rectangle 9"/>
          <p:cNvSpPr/>
          <p:nvPr/>
        </p:nvSpPr>
        <p:spPr>
          <a:xfrm>
            <a:off x="0" y="0"/>
            <a:ext cx="9144000" cy="68580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bwMode="auto">
          <a:xfrm>
            <a:off x="107141" y="214314"/>
            <a:ext cx="8929718" cy="61436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r>
              <a:rPr lang="en-GB" sz="3600" dirty="0" smtClean="0"/>
              <a:t>Humility is rooted in truth</a:t>
            </a:r>
          </a:p>
          <a:p>
            <a:pPr algn="ctr"/>
            <a:endParaRPr lang="en-US" sz="3200" dirty="0" smtClean="0"/>
          </a:p>
          <a:p>
            <a:r>
              <a:rPr lang="en-GB" sz="3200" dirty="0" smtClean="0"/>
              <a:t>The virtue of humility inclines the mind to seek after wisdom and understanding. It seeks freedom from illusions, prejudices, and vanities. </a:t>
            </a:r>
          </a:p>
          <a:p>
            <a:endParaRPr lang="en-GB" sz="3200" dirty="0" smtClean="0"/>
          </a:p>
          <a:p>
            <a:r>
              <a:rPr lang="en-GB" sz="3200" dirty="0" smtClean="0"/>
              <a:t>Humility inclines us to God who has revealed himself as a God of truth and goodness. There is no lie in him – no falsehood or deception. Jesus assured his disciples that they could believe in him because he spoke what was true (John 7:16-18).  </a:t>
            </a:r>
            <a:endParaRPr lang="en-US" sz="3200" dirty="0" smtClean="0"/>
          </a:p>
          <a:p>
            <a:endParaRPr lang="en-GB" sz="3000" baseline="30000"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 xmlns:p14="http://schemas.microsoft.com/office/powerpoint/2010/main" val="19109488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lstStyle/>
          <a:p>
            <a:r>
              <a:rPr lang="en-US" sz="3600" dirty="0" smtClean="0">
                <a:effectLst>
                  <a:outerShdw blurRad="38100" dist="38100" dir="2700000" algn="tl">
                    <a:srgbClr val="000000">
                      <a:alpha val="43137"/>
                    </a:srgbClr>
                  </a:outerShdw>
                </a:effectLst>
                <a:cs typeface="Calibri" pitchFamily="34" charset="0"/>
              </a:rPr>
              <a:t>Scripture Study: Listening to God’s Word </a:t>
            </a:r>
            <a:endParaRPr lang="en-US" sz="3600" dirty="0" smtClean="0">
              <a:effectLst>
                <a:outerShdw blurRad="38100" dist="38100" dir="2700000" algn="tl">
                  <a:srgbClr val="000000">
                    <a:alpha val="43137"/>
                  </a:srgbClr>
                </a:outerShdw>
              </a:effectLst>
              <a:ea typeface="Calibri" pitchFamily="34" charset="0"/>
              <a:cs typeface="Times New Roman" pitchFamily="18" charset="0"/>
            </a:endParaRPr>
          </a:p>
        </p:txBody>
      </p:sp>
      <p:sp>
        <p:nvSpPr>
          <p:cNvPr id="10" name="Rectangle 9"/>
          <p:cNvSpPr/>
          <p:nvPr/>
        </p:nvSpPr>
        <p:spPr>
          <a:xfrm>
            <a:off x="0" y="0"/>
            <a:ext cx="9144000" cy="6858000"/>
          </a:xfrm>
          <a:prstGeom prst="rect">
            <a:avLst/>
          </a:prstGeom>
          <a:solidFill>
            <a:srgbClr val="154B4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bwMode="auto">
          <a:xfrm>
            <a:off x="107141" y="71414"/>
            <a:ext cx="8929718" cy="66436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endParaRPr lang="en-US" sz="3200" dirty="0" smtClean="0"/>
          </a:p>
          <a:p>
            <a:r>
              <a:rPr lang="en-GB" sz="3000" dirty="0" smtClean="0">
                <a:latin typeface="Times New Roman" pitchFamily="18" charset="0"/>
                <a:cs typeface="Times New Roman" pitchFamily="18" charset="0"/>
              </a:rPr>
              <a:t>False-humility (feeling bad about oneself or low self-esteem) is the counterfeit of the virtue of humility. </a:t>
            </a:r>
          </a:p>
          <a:p>
            <a:endParaRPr lang="en-GB" sz="3000" dirty="0" smtClean="0">
              <a:latin typeface="Times New Roman" pitchFamily="18" charset="0"/>
              <a:cs typeface="Times New Roman" pitchFamily="18" charset="0"/>
            </a:endParaRPr>
          </a:p>
          <a:p>
            <a:r>
              <a:rPr lang="en-GB" sz="3000" dirty="0" smtClean="0">
                <a:latin typeface="Times New Roman" pitchFamily="18" charset="0"/>
                <a:cs typeface="Times New Roman" pitchFamily="18" charset="0"/>
              </a:rPr>
              <a:t>The opposite of humility is the vice pride. Pride is self-seeking, self-</a:t>
            </a:r>
            <a:r>
              <a:rPr lang="en-GB" sz="3000" dirty="0" err="1" smtClean="0">
                <a:latin typeface="Times New Roman" pitchFamily="18" charset="0"/>
                <a:cs typeface="Times New Roman" pitchFamily="18" charset="0"/>
              </a:rPr>
              <a:t>centered</a:t>
            </a:r>
            <a:r>
              <a:rPr lang="en-GB" sz="3000" dirty="0" smtClean="0">
                <a:latin typeface="Times New Roman" pitchFamily="18" charset="0"/>
                <a:cs typeface="Times New Roman" pitchFamily="18" charset="0"/>
              </a:rPr>
              <a:t>, and selfish – being concerned chiefly with oneself and one’s advantage to the exclusion of others. It can also manifest itself as selfish ambition, the drive to get ahead of others at their expense. The proud are often opinionated, outspoken, and domineering. The proud are not easily teachable, and often resist correction or feedback about how they behave. The humble are receptive to learning and improving, and to receiving correction, training, and feedback.</a:t>
            </a:r>
            <a:endParaRPr lang="en-US" sz="3000" dirty="0" smtClean="0">
              <a:latin typeface="Times New Roman" pitchFamily="18" charset="0"/>
              <a:cs typeface="Times New Roman" pitchFamily="18" charset="0"/>
            </a:endParaRPr>
          </a:p>
          <a:p>
            <a:endParaRPr lang="en-GB" sz="3000" baseline="30000"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 xmlns:p14="http://schemas.microsoft.com/office/powerpoint/2010/main" val="19109488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3450</TotalTime>
  <Words>613</Words>
  <Application>Microsoft Office PowerPoint</Application>
  <PresentationFormat>Overhead</PresentationFormat>
  <Paragraphs>90</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Scripture Study: Listening to God’s Word </vt:lpstr>
      <vt:lpstr>Scripture Study: Listening to God’s Word </vt:lpstr>
      <vt:lpstr>Scripture Study: Listening to God’s Word </vt:lpstr>
      <vt:lpstr>Scripture Study: Listening to God’s Word </vt:lpstr>
      <vt:lpstr>Scripture Study: Listening to God’s Word </vt:lpstr>
      <vt:lpstr>Scripture Study: Listening to God’s Word </vt:lpstr>
      <vt:lpstr>Scripture Study: Listening to God’s Word </vt:lpstr>
      <vt:lpstr>Scripture Study: Listening to God’s Word </vt:lpstr>
      <vt:lpstr>Scripture Study: Listening to God’s Word </vt:lpstr>
      <vt:lpstr>Scripture Study: Listening to God’s Word </vt:lpstr>
      <vt:lpstr>Scripture Study: Listening to God’s Word </vt:lpstr>
      <vt:lpstr>Scripture Study: Listening to God’s Word </vt:lpstr>
      <vt:lpstr>Scripture Study: Listening to God’s Word </vt:lpstr>
      <vt:lpstr>Scripture Study: Listening to God’s Word </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Hearing God’s Word with a Disciple’s Heart</dc:title>
  <dc:creator>Don Schwager</dc:creator>
  <cp:lastModifiedBy>Mac Mini</cp:lastModifiedBy>
  <cp:revision>150</cp:revision>
  <dcterms:created xsi:type="dcterms:W3CDTF">2013-02-08T17:31:09Z</dcterms:created>
  <dcterms:modified xsi:type="dcterms:W3CDTF">2016-04-29T08:10:01Z</dcterms:modified>
</cp:coreProperties>
</file>