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365" r:id="rId2"/>
    <p:sldId id="369" r:id="rId3"/>
    <p:sldId id="335" r:id="rId4"/>
    <p:sldId id="336" r:id="rId5"/>
    <p:sldId id="342" r:id="rId6"/>
    <p:sldId id="344" r:id="rId7"/>
    <p:sldId id="337" r:id="rId8"/>
    <p:sldId id="338" r:id="rId9"/>
    <p:sldId id="339" r:id="rId10"/>
    <p:sldId id="340" r:id="rId11"/>
    <p:sldId id="345" r:id="rId12"/>
    <p:sldId id="346" r:id="rId13"/>
    <p:sldId id="347" r:id="rId14"/>
    <p:sldId id="349" r:id="rId15"/>
    <p:sldId id="348" r:id="rId16"/>
    <p:sldId id="350" r:id="rId17"/>
    <p:sldId id="351" r:id="rId18"/>
    <p:sldId id="387" r:id="rId19"/>
    <p:sldId id="388" r:id="rId20"/>
  </p:sldIdLst>
  <p:sldSz cx="9144000" cy="6858000" type="screen4x3"/>
  <p:notesSz cx="6858000" cy="9144000"/>
  <p:embeddedFontLst>
    <p:embeddedFont>
      <p:font typeface="Calibri" pitchFamily="34" charset="0"/>
      <p:regular r:id="rId21"/>
      <p:bold r:id="rId22"/>
      <p:italic r:id="rId23"/>
      <p:boldItalic r:id="rId24"/>
    </p:embeddedFont>
  </p:embeddedFont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1219AA"/>
  </p:clrMru>
  <p:extLst>
    <p:ext uri="{E76CE94A-603C-4142-B9EB-6D1370010A27}">
      <p14:discardImageEditData xmlns:p14="http://schemas.microsoft.com/office/powerpoint/2010/main" xmlns="" val="1"/>
    </p:ext>
    <p:ext uri="{D31A062A-798A-4329-ABDD-BBA856620510}">
      <p14:defaultImageDpi xmlns:p14="http://schemas.microsoft.com/office/powerpoint/2010/main" xmlns=""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620" autoAdjust="0"/>
    <p:restoredTop sz="94679" autoAdjust="0"/>
  </p:normalViewPr>
  <p:slideViewPr>
    <p:cSldViewPr>
      <p:cViewPr>
        <p:scale>
          <a:sx n="50" d="100"/>
          <a:sy n="50" d="100"/>
        </p:scale>
        <p:origin x="-552" y="-3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2903A8B-05AC-47CC-831E-1D0FB0554DAA}" type="slidenum">
              <a:rPr lang="en-GB"/>
              <a:pPr>
                <a:defRPr/>
              </a:pPr>
              <a:t>‹#›</a:t>
            </a:fld>
            <a:endParaRPr lang="en-GB"/>
          </a:p>
        </p:txBody>
      </p:sp>
    </p:spTree>
    <p:extLst>
      <p:ext uri="{BB962C8B-B14F-4D97-AF65-F5344CB8AC3E}">
        <p14:creationId xmlns:p14="http://schemas.microsoft.com/office/powerpoint/2010/main" xmlns="" val="1235878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525C71D-4203-48BA-8320-4BCC8ACBBCB5}" type="slidenum">
              <a:rPr lang="en-GB"/>
              <a:pPr>
                <a:defRPr/>
              </a:pPr>
              <a:t>‹#›</a:t>
            </a:fld>
            <a:endParaRPr lang="en-GB"/>
          </a:p>
        </p:txBody>
      </p:sp>
    </p:spTree>
    <p:extLst>
      <p:ext uri="{BB962C8B-B14F-4D97-AF65-F5344CB8AC3E}">
        <p14:creationId xmlns:p14="http://schemas.microsoft.com/office/powerpoint/2010/main" xmlns="" val="1570966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1D69E98-6A68-4819-92C1-3B257010E650}" type="slidenum">
              <a:rPr lang="en-GB"/>
              <a:pPr>
                <a:defRPr/>
              </a:pPr>
              <a:t>‹#›</a:t>
            </a:fld>
            <a:endParaRPr lang="en-GB"/>
          </a:p>
        </p:txBody>
      </p:sp>
    </p:spTree>
    <p:extLst>
      <p:ext uri="{BB962C8B-B14F-4D97-AF65-F5344CB8AC3E}">
        <p14:creationId xmlns:p14="http://schemas.microsoft.com/office/powerpoint/2010/main" xmlns="" val="11460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CE0EEEF-9E23-438B-B7BE-6B909022DE97}" type="slidenum">
              <a:rPr lang="en-GB"/>
              <a:pPr>
                <a:defRPr/>
              </a:pPr>
              <a:t>‹#›</a:t>
            </a:fld>
            <a:endParaRPr lang="en-GB"/>
          </a:p>
        </p:txBody>
      </p:sp>
    </p:spTree>
    <p:extLst>
      <p:ext uri="{BB962C8B-B14F-4D97-AF65-F5344CB8AC3E}">
        <p14:creationId xmlns:p14="http://schemas.microsoft.com/office/powerpoint/2010/main" xmlns="" val="3626121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866C171-49D2-4B3C-AB71-E9A858E956AB}" type="slidenum">
              <a:rPr lang="en-GB"/>
              <a:pPr>
                <a:defRPr/>
              </a:pPr>
              <a:t>‹#›</a:t>
            </a:fld>
            <a:endParaRPr lang="en-GB"/>
          </a:p>
        </p:txBody>
      </p:sp>
    </p:spTree>
    <p:extLst>
      <p:ext uri="{BB962C8B-B14F-4D97-AF65-F5344CB8AC3E}">
        <p14:creationId xmlns:p14="http://schemas.microsoft.com/office/powerpoint/2010/main" xmlns="" val="134782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D833477-9C0E-4212-B65A-EAB2A82D5D87}" type="slidenum">
              <a:rPr lang="en-GB"/>
              <a:pPr>
                <a:defRPr/>
              </a:pPr>
              <a:t>‹#›</a:t>
            </a:fld>
            <a:endParaRPr lang="en-GB"/>
          </a:p>
        </p:txBody>
      </p:sp>
    </p:spTree>
    <p:extLst>
      <p:ext uri="{BB962C8B-B14F-4D97-AF65-F5344CB8AC3E}">
        <p14:creationId xmlns:p14="http://schemas.microsoft.com/office/powerpoint/2010/main" xmlns="" val="739857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F6E6B138-8324-4EAE-ACE0-905A0187F5C6}" type="slidenum">
              <a:rPr lang="en-GB"/>
              <a:pPr>
                <a:defRPr/>
              </a:pPr>
              <a:t>‹#›</a:t>
            </a:fld>
            <a:endParaRPr lang="en-GB"/>
          </a:p>
        </p:txBody>
      </p:sp>
    </p:spTree>
    <p:extLst>
      <p:ext uri="{BB962C8B-B14F-4D97-AF65-F5344CB8AC3E}">
        <p14:creationId xmlns:p14="http://schemas.microsoft.com/office/powerpoint/2010/main" xmlns="" val="2406117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5A4E522A-B2ED-4170-9D2C-0ECC6A2AC04D}" type="slidenum">
              <a:rPr lang="en-GB"/>
              <a:pPr>
                <a:defRPr/>
              </a:pPr>
              <a:t>‹#›</a:t>
            </a:fld>
            <a:endParaRPr lang="en-GB"/>
          </a:p>
        </p:txBody>
      </p:sp>
    </p:spTree>
    <p:extLst>
      <p:ext uri="{BB962C8B-B14F-4D97-AF65-F5344CB8AC3E}">
        <p14:creationId xmlns:p14="http://schemas.microsoft.com/office/powerpoint/2010/main" xmlns="" val="3339827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B0B79FF4-253D-49FD-AE0C-D354B0D3A495}" type="slidenum">
              <a:rPr lang="en-GB"/>
              <a:pPr>
                <a:defRPr/>
              </a:pPr>
              <a:t>‹#›</a:t>
            </a:fld>
            <a:endParaRPr lang="en-GB"/>
          </a:p>
        </p:txBody>
      </p:sp>
    </p:spTree>
    <p:extLst>
      <p:ext uri="{BB962C8B-B14F-4D97-AF65-F5344CB8AC3E}">
        <p14:creationId xmlns:p14="http://schemas.microsoft.com/office/powerpoint/2010/main" xmlns="" val="1969767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B6CAA72-61A7-477F-A17D-687D5D59296E}" type="slidenum">
              <a:rPr lang="en-GB"/>
              <a:pPr>
                <a:defRPr/>
              </a:pPr>
              <a:t>‹#›</a:t>
            </a:fld>
            <a:endParaRPr lang="en-GB"/>
          </a:p>
        </p:txBody>
      </p:sp>
    </p:spTree>
    <p:extLst>
      <p:ext uri="{BB962C8B-B14F-4D97-AF65-F5344CB8AC3E}">
        <p14:creationId xmlns:p14="http://schemas.microsoft.com/office/powerpoint/2010/main" xmlns="" val="2866539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B07626C-D837-455B-92AB-136CB6B0CDB2}" type="slidenum">
              <a:rPr lang="en-GB"/>
              <a:pPr>
                <a:defRPr/>
              </a:pPr>
              <a:t>‹#›</a:t>
            </a:fld>
            <a:endParaRPr lang="en-GB"/>
          </a:p>
        </p:txBody>
      </p:sp>
    </p:spTree>
    <p:extLst>
      <p:ext uri="{BB962C8B-B14F-4D97-AF65-F5344CB8AC3E}">
        <p14:creationId xmlns:p14="http://schemas.microsoft.com/office/powerpoint/2010/main" xmlns="" val="2279718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2B1AEABC-7E05-47CF-9B45-3E41319FDD11}" type="slidenum">
              <a:rPr lang="en-GB"/>
              <a:pPr>
                <a:defRPr/>
              </a:pPr>
              <a:t>‹#›</a:t>
            </a:fld>
            <a:endParaRPr lang="en-GB"/>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utterstock_105822167-open-bible.jpg"/>
          <p:cNvPicPr>
            <a:picLocks noChangeAspect="1"/>
          </p:cNvPicPr>
          <p:nvPr/>
        </p:nvPicPr>
        <p:blipFill>
          <a:blip r:embed="rId2" cstate="screen"/>
          <a:stretch>
            <a:fillRect/>
          </a:stretch>
        </p:blipFill>
        <p:spPr>
          <a:xfrm>
            <a:off x="142906" y="0"/>
            <a:ext cx="8858250" cy="6858000"/>
          </a:xfrm>
          <a:prstGeom prst="rect">
            <a:avLst/>
          </a:prstGeom>
        </p:spPr>
      </p:pic>
      <p:sp>
        <p:nvSpPr>
          <p:cNvPr id="4" name="Rectangle 3"/>
          <p:cNvSpPr txBox="1">
            <a:spLocks noChangeArrowheads="1"/>
          </p:cNvSpPr>
          <p:nvPr/>
        </p:nvSpPr>
        <p:spPr bwMode="auto">
          <a:xfrm>
            <a:off x="0" y="609600"/>
            <a:ext cx="9144000" cy="6400800"/>
          </a:xfrm>
          <a:prstGeom prst="rect">
            <a:avLst/>
          </a:prstGeom>
          <a:no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ltLang="en-US" sz="1400" dirty="0" smtClean="0">
              <a:effectLst>
                <a:outerShdw blurRad="38100" dist="38100" dir="2700000" algn="tl">
                  <a:srgbClr val="000000">
                    <a:alpha val="43137"/>
                  </a:srgbClr>
                </a:outerShdw>
              </a:effectLst>
            </a:endParaRPr>
          </a:p>
          <a:p>
            <a:pPr algn="ctr" eaLnBrk="1" hangingPunct="1">
              <a:defRPr/>
            </a:pPr>
            <a:r>
              <a:rPr lang="en-GB" altLang="en-US" sz="4000" dirty="0" smtClean="0">
                <a:effectLst>
                  <a:outerShdw blurRad="38100" dist="38100" dir="2700000" algn="tl">
                    <a:srgbClr val="000000">
                      <a:alpha val="43137"/>
                    </a:srgbClr>
                  </a:outerShdw>
                </a:effectLst>
              </a:rPr>
              <a:t>Part 3: </a:t>
            </a:r>
          </a:p>
          <a:p>
            <a:pPr algn="ctr" eaLnBrk="1" hangingPunct="1">
              <a:defRPr/>
            </a:pPr>
            <a:endParaRPr lang="en-GB" altLang="en-US" sz="1400" dirty="0" smtClean="0">
              <a:effectLst>
                <a:outerShdw blurRad="38100" dist="38100" dir="2700000" algn="tl">
                  <a:srgbClr val="000000">
                    <a:alpha val="43137"/>
                  </a:srgbClr>
                </a:outerShdw>
              </a:effectLst>
            </a:endParaRPr>
          </a:p>
          <a:p>
            <a:pPr algn="ctr" eaLnBrk="1" hangingPunct="1">
              <a:defRPr/>
            </a:pPr>
            <a:r>
              <a:rPr lang="en-GB" altLang="en-US" sz="4000" dirty="0" smtClean="0">
                <a:effectLst>
                  <a:outerShdw blurRad="38100" dist="38100" dir="2700000" algn="tl">
                    <a:srgbClr val="000000">
                      <a:alpha val="43137"/>
                    </a:srgbClr>
                  </a:outerShdw>
                </a:effectLst>
              </a:rPr>
              <a:t>Interpreting the Scriptures</a:t>
            </a:r>
          </a:p>
          <a:p>
            <a:pPr algn="ctr" eaLnBrk="1" hangingPunct="1">
              <a:buFontTx/>
              <a:buChar char="-"/>
              <a:defRPr/>
            </a:pPr>
            <a:endParaRPr lang="en-GB" altLang="en-US" sz="3200" dirty="0" smtClean="0">
              <a:effectLst>
                <a:outerShdw blurRad="38100" dist="38100" dir="2700000" algn="tl">
                  <a:srgbClr val="000000">
                    <a:alpha val="43137"/>
                  </a:srgbClr>
                </a:outerShdw>
              </a:effectLst>
            </a:endParaRPr>
          </a:p>
          <a:p>
            <a:pPr algn="ctr" eaLnBrk="1" hangingPunct="1">
              <a:defRPr/>
            </a:pPr>
            <a:endParaRPr lang="en-GB" altLang="en-US" sz="3200" dirty="0" smtClean="0">
              <a:effectLst>
                <a:outerShdw blurRad="38100" dist="38100" dir="2700000" algn="tl">
                  <a:srgbClr val="000000">
                    <a:alpha val="43137"/>
                  </a:srgbClr>
                </a:outerShdw>
              </a:effectLst>
            </a:endParaRPr>
          </a:p>
          <a:p>
            <a:pPr algn="ctr" eaLnBrk="1" hangingPunct="1">
              <a:defRPr/>
            </a:pPr>
            <a:endParaRPr lang="en-GB" altLang="en-US" sz="3200" dirty="0" smtClean="0">
              <a:effectLst>
                <a:outerShdw blurRad="38100" dist="38100" dir="2700000" algn="tl">
                  <a:srgbClr val="000000">
                    <a:alpha val="43137"/>
                  </a:srgbClr>
                </a:outerShdw>
              </a:effectLst>
            </a:endParaRPr>
          </a:p>
          <a:p>
            <a:pPr algn="ctr" eaLnBrk="1" hangingPunct="1">
              <a:defRPr/>
            </a:pPr>
            <a:endParaRPr lang="en-GB" altLang="en-US" sz="3200" dirty="0" smtClean="0">
              <a:effectLst>
                <a:outerShdw blurRad="38100" dist="38100" dir="2700000" algn="tl">
                  <a:srgbClr val="000000">
                    <a:alpha val="43137"/>
                  </a:srgbClr>
                </a:outerShdw>
              </a:effectLst>
            </a:endParaRPr>
          </a:p>
          <a:p>
            <a:pPr algn="ctr" eaLnBrk="1" hangingPunct="1">
              <a:defRPr/>
            </a:pPr>
            <a:endParaRPr lang="en-GB" altLang="en-US" sz="3200" dirty="0" smtClean="0">
              <a:effectLst>
                <a:outerShdw blurRad="38100" dist="38100" dir="2700000" algn="tl">
                  <a:srgbClr val="000000">
                    <a:alpha val="43137"/>
                  </a:srgbClr>
                </a:outerShdw>
              </a:effectLst>
            </a:endParaRPr>
          </a:p>
          <a:p>
            <a:pPr algn="ctr" eaLnBrk="1" hangingPunct="1">
              <a:defRPr/>
            </a:pPr>
            <a:endParaRPr lang="en-GB" altLang="en-US" sz="3200" dirty="0" smtClean="0">
              <a:effectLst>
                <a:outerShdw blurRad="38100" dist="38100" dir="2700000" algn="tl">
                  <a:srgbClr val="000000">
                    <a:alpha val="43137"/>
                  </a:srgbClr>
                </a:outerShdw>
              </a:effectLst>
            </a:endParaRPr>
          </a:p>
          <a:p>
            <a:pPr algn="ctr" eaLnBrk="1" hangingPunct="1">
              <a:defRPr/>
            </a:pPr>
            <a:endParaRPr lang="en-GB" altLang="en-US" sz="3200" dirty="0" smtClean="0">
              <a:effectLst>
                <a:outerShdw blurRad="38100" dist="38100" dir="2700000" algn="tl">
                  <a:srgbClr val="000000">
                    <a:alpha val="43137"/>
                  </a:srgbClr>
                </a:outerShdw>
              </a:effectLst>
            </a:endParaRPr>
          </a:p>
          <a:p>
            <a:pPr algn="ctr" eaLnBrk="1" hangingPunct="1">
              <a:defRPr/>
            </a:pPr>
            <a:r>
              <a:rPr lang="en-GB" altLang="en-US" sz="3200" dirty="0" smtClean="0">
                <a:effectLst>
                  <a:outerShdw blurRad="38100" dist="38100" dir="2700000" algn="tl">
                    <a:srgbClr val="000000">
                      <a:alpha val="43137"/>
                    </a:srgbClr>
                  </a:outerShdw>
                </a:effectLst>
              </a:rPr>
              <a:t>Distinguishing the literal and spiritual </a:t>
            </a:r>
          </a:p>
          <a:p>
            <a:pPr algn="ctr" eaLnBrk="1" hangingPunct="1">
              <a:defRPr/>
            </a:pPr>
            <a:r>
              <a:rPr lang="en-GB" altLang="en-US" sz="3200" dirty="0" smtClean="0">
                <a:effectLst>
                  <a:outerShdw blurRad="38100" dist="38100" dir="2700000" algn="tl">
                    <a:srgbClr val="000000">
                      <a:alpha val="43137"/>
                    </a:srgbClr>
                  </a:outerShdw>
                </a:effectLst>
              </a:rPr>
              <a:t>senses</a:t>
            </a:r>
            <a:r>
              <a:rPr lang="en-GB" altLang="en-US" sz="3200" dirty="0" smtClean="0">
                <a:effectLst>
                  <a:outerShdw blurRad="38100" dist="38100" dir="2700000" algn="tl">
                    <a:srgbClr val="000000">
                      <a:alpha val="43137"/>
                    </a:srgbClr>
                  </a:outerShdw>
                </a:effectLst>
              </a:rPr>
              <a:t> of Scripture</a:t>
            </a:r>
            <a:endParaRPr lang="en-GB" altLang="en-US" sz="3200"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pPr>
              <a:defRPr/>
            </a:pPr>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itle 1"/>
          <p:cNvSpPr txBox="1">
            <a:spLocks/>
          </p:cNvSpPr>
          <p:nvPr/>
        </p:nvSpPr>
        <p:spPr bwMode="auto">
          <a:xfrm>
            <a:off x="106363" y="142875"/>
            <a:ext cx="8809037" cy="6384925"/>
          </a:xfrm>
          <a:prstGeom prst="rect">
            <a:avLst/>
          </a:prstGeom>
          <a:noFill/>
          <a:ln>
            <a:noFill/>
          </a:ln>
          <a:extLst/>
        </p:spPr>
        <p:txBody>
          <a:bodyPr anchor="ctr"/>
          <a:lstStyle/>
          <a:p>
            <a:pPr algn="r">
              <a:defRPr/>
            </a:pPr>
            <a:r>
              <a:rPr lang="en-GB" i="1" dirty="0" err="1" smtClean="0">
                <a:effectLst>
                  <a:outerShdw blurRad="38100" dist="38100" dir="2700000" algn="tl">
                    <a:srgbClr val="000000">
                      <a:alpha val="43137"/>
                    </a:srgbClr>
                  </a:outerShdw>
                </a:effectLst>
              </a:rPr>
              <a:t>Cantalamessa</a:t>
            </a:r>
            <a:r>
              <a:rPr lang="en-GB" i="1" dirty="0" smtClean="0">
                <a:effectLst>
                  <a:outerShdw blurRad="38100" dist="38100" dir="2700000" algn="tl">
                    <a:srgbClr val="000000">
                      <a:alpha val="43137"/>
                    </a:srgbClr>
                  </a:outerShdw>
                </a:effectLst>
              </a:rPr>
              <a:t> quote, continued</a:t>
            </a:r>
          </a:p>
          <a:p>
            <a:pPr algn="r">
              <a:defRPr/>
            </a:pPr>
            <a:r>
              <a:rPr lang="en-GB" sz="3200" dirty="0" smtClean="0">
                <a:solidFill>
                  <a:schemeClr val="accent2">
                    <a:lumMod val="75000"/>
                  </a:schemeClr>
                </a:solidFill>
                <a:latin typeface="Times New Roman" pitchFamily="18" charset="0"/>
                <a:cs typeface="Times New Roman" pitchFamily="18" charset="0"/>
              </a:rPr>
              <a:t>.</a:t>
            </a:r>
          </a:p>
          <a:p>
            <a:pPr>
              <a:defRPr/>
            </a:pPr>
            <a:r>
              <a:rPr lang="en-GB" sz="3000" dirty="0" smtClean="0">
                <a:latin typeface="Times New Roman" pitchFamily="18" charset="0"/>
                <a:cs typeface="Times New Roman" pitchFamily="18" charset="0"/>
              </a:rPr>
              <a:t>To </a:t>
            </a:r>
            <a:r>
              <a:rPr lang="en-GB" sz="3000" dirty="0">
                <a:latin typeface="Times New Roman" pitchFamily="18" charset="0"/>
                <a:cs typeface="Times New Roman" pitchFamily="18" charset="0"/>
              </a:rPr>
              <a:t>erect an antithesis between "letter" and "Spirit" does not mean erecting one between Old and New Testaments, as though the former merely represented the letter and the latter only the Spirit. </a:t>
            </a:r>
          </a:p>
          <a:p>
            <a:pPr>
              <a:defRPr/>
            </a:pPr>
            <a:endParaRPr lang="en-GB" sz="1400" dirty="0">
              <a:latin typeface="Times New Roman" pitchFamily="18" charset="0"/>
              <a:cs typeface="Times New Roman" pitchFamily="18" charset="0"/>
            </a:endParaRPr>
          </a:p>
          <a:p>
            <a:pPr>
              <a:defRPr/>
            </a:pPr>
            <a:r>
              <a:rPr lang="en-GB" sz="3000" dirty="0">
                <a:latin typeface="Times New Roman" pitchFamily="18" charset="0"/>
                <a:cs typeface="Times New Roman" pitchFamily="18" charset="0"/>
              </a:rPr>
              <a:t>It means, rather, to make an antithesis between the two different ways of reading either the Old Testament or the New: between the way which disregards Christ, and the way which, by contrast, evaluates everything by the light of Christ. </a:t>
            </a:r>
            <a:endParaRPr lang="en-GB" sz="3000" dirty="0" smtClean="0">
              <a:latin typeface="Times New Roman" pitchFamily="18" charset="0"/>
              <a:cs typeface="Times New Roman" pitchFamily="18" charset="0"/>
            </a:endParaRPr>
          </a:p>
          <a:p>
            <a:pPr>
              <a:defRPr/>
            </a:pPr>
            <a:endParaRPr lang="en-GB" sz="1400" dirty="0" smtClean="0">
              <a:latin typeface="Times New Roman" pitchFamily="18" charset="0"/>
              <a:cs typeface="Times New Roman" pitchFamily="18" charset="0"/>
            </a:endParaRPr>
          </a:p>
          <a:p>
            <a:pPr>
              <a:defRPr/>
            </a:pPr>
            <a:r>
              <a:rPr lang="en-GB" sz="3000" dirty="0" smtClean="0">
                <a:latin typeface="Times New Roman" pitchFamily="18" charset="0"/>
                <a:cs typeface="Times New Roman" pitchFamily="18" charset="0"/>
              </a:rPr>
              <a:t>This </a:t>
            </a:r>
            <a:r>
              <a:rPr lang="en-GB" sz="3000" dirty="0">
                <a:latin typeface="Times New Roman" pitchFamily="18" charset="0"/>
                <a:cs typeface="Times New Roman" pitchFamily="18" charset="0"/>
              </a:rPr>
              <a:t>is why the Church prizes both Testaments, for both speak to her of Christ. </a:t>
            </a:r>
            <a:endParaRPr lang="en-US" sz="3000" dirty="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pPr>
              <a:defRPr/>
            </a:pPr>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itle 1"/>
          <p:cNvSpPr txBox="1">
            <a:spLocks/>
          </p:cNvSpPr>
          <p:nvPr/>
        </p:nvSpPr>
        <p:spPr bwMode="auto">
          <a:xfrm>
            <a:off x="0" y="457200"/>
            <a:ext cx="9144000" cy="5181600"/>
          </a:xfrm>
          <a:prstGeom prst="rect">
            <a:avLst/>
          </a:prstGeom>
          <a:noFill/>
          <a:ln>
            <a:noFill/>
          </a:ln>
          <a:extLst/>
        </p:spPr>
        <p:txBody>
          <a:bodyPr anchor="ctr"/>
          <a:lstStyle/>
          <a:p>
            <a:pPr algn="ctr">
              <a:defRPr/>
            </a:pPr>
            <a:r>
              <a:rPr lang="en-GB" sz="3200" dirty="0" smtClean="0">
                <a:effectLst>
                  <a:outerShdw blurRad="38100" dist="38100" dir="2700000" algn="tl">
                    <a:srgbClr val="000000">
                      <a:alpha val="43137"/>
                    </a:srgbClr>
                  </a:outerShdw>
                </a:effectLst>
                <a:latin typeface="+mj-lt"/>
                <a:ea typeface="+mj-ea"/>
                <a:cs typeface="Calibri" pitchFamily="34" charset="0"/>
              </a:rPr>
              <a:t>Examples of some </a:t>
            </a:r>
            <a:r>
              <a:rPr lang="en-GB" sz="3200" dirty="0">
                <a:effectLst>
                  <a:outerShdw blurRad="38100" dist="38100" dir="2700000" algn="tl">
                    <a:srgbClr val="000000">
                      <a:alpha val="43137"/>
                    </a:srgbClr>
                  </a:outerShdw>
                </a:effectLst>
                <a:latin typeface="+mj-lt"/>
                <a:ea typeface="+mj-ea"/>
                <a:cs typeface="Calibri" pitchFamily="34" charset="0"/>
              </a:rPr>
              <a:t>Old Testament </a:t>
            </a:r>
            <a:r>
              <a:rPr lang="en-GB" sz="3200" dirty="0" smtClean="0">
                <a:effectLst>
                  <a:outerShdw blurRad="38100" dist="38100" dir="2700000" algn="tl">
                    <a:srgbClr val="000000">
                      <a:alpha val="43137"/>
                    </a:srgbClr>
                  </a:outerShdw>
                </a:effectLst>
                <a:latin typeface="+mj-lt"/>
                <a:ea typeface="+mj-ea"/>
                <a:cs typeface="Calibri" pitchFamily="34" charset="0"/>
              </a:rPr>
              <a:t>types </a:t>
            </a:r>
          </a:p>
          <a:p>
            <a:pPr algn="ctr">
              <a:defRPr/>
            </a:pPr>
            <a:r>
              <a:rPr lang="en-GB" sz="3200" dirty="0" smtClean="0">
                <a:effectLst>
                  <a:outerShdw blurRad="38100" dist="38100" dir="2700000" algn="tl">
                    <a:srgbClr val="000000">
                      <a:alpha val="43137"/>
                    </a:srgbClr>
                  </a:outerShdw>
                </a:effectLst>
                <a:latin typeface="+mj-lt"/>
                <a:ea typeface="+mj-ea"/>
                <a:cs typeface="Calibri" pitchFamily="34" charset="0"/>
              </a:rPr>
              <a:t>that foreshadow </a:t>
            </a:r>
            <a:r>
              <a:rPr lang="en-GB" sz="3200" dirty="0">
                <a:effectLst>
                  <a:outerShdw blurRad="38100" dist="38100" dir="2700000" algn="tl">
                    <a:srgbClr val="000000">
                      <a:alpha val="43137"/>
                    </a:srgbClr>
                  </a:outerShdw>
                </a:effectLst>
                <a:latin typeface="+mj-lt"/>
                <a:ea typeface="+mj-ea"/>
                <a:cs typeface="Calibri" pitchFamily="34" charset="0"/>
              </a:rPr>
              <a:t>Christ </a:t>
            </a:r>
            <a:r>
              <a:rPr lang="en-GB" sz="3200" dirty="0" smtClean="0">
                <a:effectLst>
                  <a:outerShdw blurRad="38100" dist="38100" dir="2700000" algn="tl">
                    <a:srgbClr val="000000">
                      <a:alpha val="43137"/>
                    </a:srgbClr>
                  </a:outerShdw>
                </a:effectLst>
                <a:latin typeface="+mj-lt"/>
                <a:ea typeface="+mj-ea"/>
                <a:cs typeface="Calibri" pitchFamily="34" charset="0"/>
              </a:rPr>
              <a:t>and </a:t>
            </a:r>
            <a:r>
              <a:rPr lang="en-GB" sz="3200" dirty="0">
                <a:effectLst>
                  <a:outerShdw blurRad="38100" dist="38100" dir="2700000" algn="tl">
                    <a:srgbClr val="000000">
                      <a:alpha val="43137"/>
                    </a:srgbClr>
                  </a:outerShdw>
                </a:effectLst>
                <a:latin typeface="+mj-lt"/>
                <a:ea typeface="+mj-ea"/>
                <a:cs typeface="Calibri" pitchFamily="34" charset="0"/>
              </a:rPr>
              <a:t>his </a:t>
            </a:r>
            <a:r>
              <a:rPr lang="en-GB" sz="3200" dirty="0" smtClean="0">
                <a:effectLst>
                  <a:outerShdw blurRad="38100" dist="38100" dir="2700000" algn="tl">
                    <a:srgbClr val="000000">
                      <a:alpha val="43137"/>
                    </a:srgbClr>
                  </a:outerShdw>
                </a:effectLst>
                <a:latin typeface="+mj-lt"/>
                <a:ea typeface="+mj-ea"/>
                <a:cs typeface="Calibri" pitchFamily="34" charset="0"/>
              </a:rPr>
              <a:t>role </a:t>
            </a:r>
            <a:r>
              <a:rPr lang="en-GB" sz="3200" dirty="0" smtClean="0">
                <a:effectLst>
                  <a:outerShdw blurRad="38100" dist="38100" dir="2700000" algn="tl">
                    <a:srgbClr val="000000">
                      <a:alpha val="43137"/>
                    </a:srgbClr>
                  </a:outerShdw>
                </a:effectLst>
                <a:latin typeface="+mj-lt"/>
                <a:ea typeface="+mj-ea"/>
                <a:cs typeface="Calibri" pitchFamily="34" charset="0"/>
              </a:rPr>
              <a:t>as </a:t>
            </a:r>
            <a:endParaRPr lang="en-GB" sz="3200" dirty="0" smtClean="0">
              <a:effectLst>
                <a:outerShdw blurRad="38100" dist="38100" dir="2700000" algn="tl">
                  <a:srgbClr val="000000">
                    <a:alpha val="43137"/>
                  </a:srgbClr>
                </a:outerShdw>
              </a:effectLst>
              <a:latin typeface="+mj-lt"/>
              <a:ea typeface="+mj-ea"/>
              <a:cs typeface="Calibri" pitchFamily="34" charset="0"/>
            </a:endParaRPr>
          </a:p>
          <a:p>
            <a:pPr algn="ctr">
              <a:defRPr/>
            </a:pPr>
            <a:r>
              <a:rPr lang="en-GB" sz="3200" dirty="0" smtClean="0">
                <a:effectLst>
                  <a:outerShdw blurRad="38100" dist="38100" dir="2700000" algn="tl">
                    <a:srgbClr val="000000">
                      <a:alpha val="43137"/>
                    </a:srgbClr>
                  </a:outerShdw>
                </a:effectLst>
                <a:latin typeface="+mj-lt"/>
                <a:ea typeface="+mj-ea"/>
                <a:cs typeface="Calibri" pitchFamily="34" charset="0"/>
              </a:rPr>
              <a:t>Priest</a:t>
            </a:r>
            <a:r>
              <a:rPr lang="en-GB" sz="3200" dirty="0" smtClean="0">
                <a:effectLst>
                  <a:outerShdw blurRad="38100" dist="38100" dir="2700000" algn="tl">
                    <a:srgbClr val="000000">
                      <a:alpha val="43137"/>
                    </a:srgbClr>
                  </a:outerShdw>
                </a:effectLst>
                <a:latin typeface="+mj-lt"/>
                <a:ea typeface="+mj-ea"/>
                <a:cs typeface="Calibri" pitchFamily="34" charset="0"/>
              </a:rPr>
              <a:t>, </a:t>
            </a:r>
            <a:r>
              <a:rPr lang="en-GB" sz="3200" dirty="0" smtClean="0">
                <a:effectLst>
                  <a:outerShdw blurRad="38100" dist="38100" dir="2700000" algn="tl">
                    <a:srgbClr val="000000">
                      <a:alpha val="43137"/>
                    </a:srgbClr>
                  </a:outerShdw>
                </a:effectLst>
                <a:latin typeface="+mj-lt"/>
                <a:ea typeface="+mj-ea"/>
                <a:cs typeface="Calibri" pitchFamily="34" charset="0"/>
              </a:rPr>
              <a:t>Prophet</a:t>
            </a:r>
            <a:r>
              <a:rPr lang="en-GB" sz="3200" dirty="0" smtClean="0">
                <a:effectLst>
                  <a:outerShdw blurRad="38100" dist="38100" dir="2700000" algn="tl">
                    <a:srgbClr val="000000">
                      <a:alpha val="43137"/>
                    </a:srgbClr>
                  </a:outerShdw>
                </a:effectLst>
                <a:latin typeface="+mj-lt"/>
                <a:ea typeface="+mj-ea"/>
                <a:cs typeface="Calibri" pitchFamily="34" charset="0"/>
              </a:rPr>
              <a:t>, and King</a:t>
            </a:r>
          </a:p>
          <a:p>
            <a:pPr algn="ctr">
              <a:defRPr/>
            </a:pPr>
            <a:endParaRPr lang="en-GB" sz="3200" dirty="0" smtClean="0">
              <a:effectLst>
                <a:outerShdw blurRad="38100" dist="38100" dir="2700000" algn="tl">
                  <a:srgbClr val="000000">
                    <a:alpha val="43137"/>
                  </a:srgbClr>
                </a:outerShdw>
              </a:effectLst>
              <a:latin typeface="+mj-lt"/>
              <a:ea typeface="+mj-ea"/>
              <a:cs typeface="Calibri" pitchFamily="34" charset="0"/>
            </a:endParaRPr>
          </a:p>
          <a:p>
            <a:pPr algn="ctr">
              <a:defRPr/>
            </a:pPr>
            <a:r>
              <a:rPr lang="en-GB" sz="3200" dirty="0" smtClean="0">
                <a:effectLst>
                  <a:outerShdw blurRad="38100" dist="38100" dir="2700000" algn="tl">
                    <a:srgbClr val="000000">
                      <a:alpha val="43137"/>
                    </a:srgbClr>
                  </a:outerShdw>
                </a:effectLst>
                <a:latin typeface="+mj-lt"/>
                <a:ea typeface="+mj-ea"/>
                <a:cs typeface="Calibri" pitchFamily="34" charset="0"/>
              </a:rPr>
              <a:t>Abraham</a:t>
            </a:r>
          </a:p>
          <a:p>
            <a:pPr algn="ctr">
              <a:defRPr/>
            </a:pPr>
            <a:endParaRPr lang="en-GB" sz="800" dirty="0" smtClean="0">
              <a:effectLst>
                <a:outerShdw blurRad="38100" dist="38100" dir="2700000" algn="tl">
                  <a:srgbClr val="000000">
                    <a:alpha val="43137"/>
                  </a:srgbClr>
                </a:outerShdw>
              </a:effectLst>
              <a:latin typeface="+mj-lt"/>
              <a:ea typeface="+mj-ea"/>
              <a:cs typeface="Calibri" pitchFamily="34" charset="0"/>
            </a:endParaRPr>
          </a:p>
          <a:p>
            <a:pPr algn="ctr">
              <a:defRPr/>
            </a:pPr>
            <a:r>
              <a:rPr lang="en-GB" sz="3200" dirty="0" smtClean="0">
                <a:effectLst>
                  <a:outerShdw blurRad="38100" dist="38100" dir="2700000" algn="tl">
                    <a:srgbClr val="000000">
                      <a:alpha val="43137"/>
                    </a:srgbClr>
                  </a:outerShdw>
                </a:effectLst>
                <a:latin typeface="+mj-lt"/>
                <a:ea typeface="+mj-ea"/>
                <a:cs typeface="Calibri" pitchFamily="34" charset="0"/>
              </a:rPr>
              <a:t>Isaac</a:t>
            </a:r>
          </a:p>
          <a:p>
            <a:pPr algn="ctr">
              <a:defRPr/>
            </a:pPr>
            <a:endParaRPr lang="en-GB" sz="800" dirty="0" smtClean="0">
              <a:effectLst>
                <a:outerShdw blurRad="38100" dist="38100" dir="2700000" algn="tl">
                  <a:srgbClr val="000000">
                    <a:alpha val="43137"/>
                  </a:srgbClr>
                </a:outerShdw>
              </a:effectLst>
              <a:latin typeface="+mj-lt"/>
              <a:ea typeface="+mj-ea"/>
              <a:cs typeface="Calibri" pitchFamily="34" charset="0"/>
            </a:endParaRPr>
          </a:p>
          <a:p>
            <a:pPr algn="ctr">
              <a:defRPr/>
            </a:pPr>
            <a:r>
              <a:rPr lang="en-GB" sz="3200" dirty="0" smtClean="0">
                <a:effectLst>
                  <a:outerShdw blurRad="38100" dist="38100" dir="2700000" algn="tl">
                    <a:srgbClr val="000000">
                      <a:alpha val="43137"/>
                    </a:srgbClr>
                  </a:outerShdw>
                </a:effectLst>
                <a:latin typeface="+mj-lt"/>
                <a:ea typeface="+mj-ea"/>
                <a:cs typeface="Calibri" pitchFamily="34" charset="0"/>
              </a:rPr>
              <a:t>Melchizedek</a:t>
            </a:r>
          </a:p>
          <a:p>
            <a:pPr algn="ctr">
              <a:defRPr/>
            </a:pPr>
            <a:endParaRPr lang="en-GB" sz="3200" dirty="0" smtClean="0">
              <a:effectLst>
                <a:outerShdw blurRad="38100" dist="38100" dir="2700000" algn="tl">
                  <a:srgbClr val="000000">
                    <a:alpha val="43137"/>
                  </a:srgbClr>
                </a:outerShdw>
              </a:effectLst>
              <a:latin typeface="+mj-lt"/>
              <a:ea typeface="+mj-ea"/>
              <a:cs typeface="Times New Roman" pitchFamily="18" charset="0"/>
            </a:endParaRPr>
          </a:p>
          <a:p>
            <a:pPr algn="ctr">
              <a:defRPr/>
            </a:pPr>
            <a:endParaRPr lang="en-US" sz="3200" dirty="0">
              <a:effectLst>
                <a:outerShdw blurRad="38100" dist="38100" dir="2700000" algn="tl">
                  <a:srgbClr val="000000">
                    <a:alpha val="43137"/>
                  </a:srgbClr>
                </a:outerShdw>
              </a:effectLst>
              <a:latin typeface="+mj-lt"/>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pPr>
              <a:defRPr/>
            </a:pPr>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Picture 1"/>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0" y="104913"/>
            <a:ext cx="9144000" cy="6648174"/>
          </a:xfrm>
          <a:prstGeom prst="rect">
            <a:avLst/>
          </a:prstGeom>
        </p:spPr>
      </p:pic>
      <p:sp>
        <p:nvSpPr>
          <p:cNvPr id="37893" name="Title 1"/>
          <p:cNvSpPr txBox="1">
            <a:spLocks/>
          </p:cNvSpPr>
          <p:nvPr/>
        </p:nvSpPr>
        <p:spPr bwMode="auto">
          <a:xfrm>
            <a:off x="571500" y="5572125"/>
            <a:ext cx="84296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3000" b="1" baseline="30000" dirty="0">
              <a:latin typeface="Times New Roman" pitchFamily="18" charset="0"/>
              <a:cs typeface="Times New Roman" pitchFamily="18" charset="0"/>
            </a:endParaRPr>
          </a:p>
          <a:p>
            <a:pPr eaLnBrk="1" hangingPunct="1"/>
            <a:r>
              <a:rPr lang="en-US" altLang="en-US" sz="3000" b="1" baseline="30000" dirty="0">
                <a:latin typeface="Times New Roman" pitchFamily="18" charset="0"/>
                <a:cs typeface="Times New Roman" pitchFamily="18" charset="0"/>
              </a:rPr>
              <a:t> </a:t>
            </a:r>
            <a:r>
              <a:rPr lang="en-US" alt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Abraham took the wood of the burnt offering   and laid it on Isaac his son</a:t>
            </a:r>
            <a:r>
              <a:rPr lang="en-US" altLang="en-US" sz="3000" b="1" dirty="0">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pPr>
              <a:defRPr/>
            </a:pPr>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917" name="Title 1"/>
          <p:cNvSpPr txBox="1">
            <a:spLocks/>
          </p:cNvSpPr>
          <p:nvPr/>
        </p:nvSpPr>
        <p:spPr bwMode="auto">
          <a:xfrm>
            <a:off x="357188" y="3929063"/>
            <a:ext cx="8572500" cy="278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000" b="1" baseline="30000">
                <a:latin typeface="Times New Roman" pitchFamily="18" charset="0"/>
                <a:cs typeface="Times New Roman" pitchFamily="18" charset="0"/>
              </a:rPr>
              <a:t>7 </a:t>
            </a:r>
            <a:r>
              <a:rPr lang="en-US" altLang="en-US" sz="3000">
                <a:latin typeface="Times New Roman" pitchFamily="18" charset="0"/>
                <a:cs typeface="Times New Roman" pitchFamily="18" charset="0"/>
              </a:rPr>
              <a:t>And Isaac said to his father Abraham, “My father!” And he said, “Here I am, my son.” He said, “Behold, the fire and the wood, but where is the lamb for a burnt offering?” </a:t>
            </a:r>
            <a:r>
              <a:rPr lang="en-US" altLang="en-US" sz="3000" b="1" baseline="30000">
                <a:latin typeface="Times New Roman" pitchFamily="18" charset="0"/>
                <a:cs typeface="Times New Roman" pitchFamily="18" charset="0"/>
              </a:rPr>
              <a:t>8 </a:t>
            </a:r>
            <a:r>
              <a:rPr lang="en-US" altLang="en-US" sz="3000">
                <a:latin typeface="Times New Roman" pitchFamily="18" charset="0"/>
                <a:cs typeface="Times New Roman" pitchFamily="18" charset="0"/>
              </a:rPr>
              <a:t>Abraham said, </a:t>
            </a:r>
            <a:r>
              <a:rPr lang="en-US" altLang="en-US" sz="3000" b="1">
                <a:latin typeface="Times New Roman" pitchFamily="18" charset="0"/>
                <a:cs typeface="Times New Roman" pitchFamily="18" charset="0"/>
              </a:rPr>
              <a:t>“God will provide for himself the lamb for a burnt offering, my son.”</a:t>
            </a:r>
            <a:endParaRPr lang="en-US" altLang="en-US" sz="3000">
              <a:latin typeface="Times New Roman" pitchFamily="18" charset="0"/>
              <a:cs typeface="Times New Roman" pitchFamily="18" charset="0"/>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0" y="-76200"/>
            <a:ext cx="9144000" cy="425394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pPr>
              <a:defRPr/>
            </a:pPr>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rgbClr val="154B4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6" name="Picture 2" descr="C:\Documents and Settings\User\My Documents\Online-Bible-Study-Course\melchisidek01.jpg"/>
          <p:cNvPicPr>
            <a:picLocks noChangeAspect="1" noChangeArrowheads="1"/>
          </p:cNvPicPr>
          <p:nvPr/>
        </p:nvPicPr>
        <p:blipFill>
          <a:blip r:embed="rId2" cstate="screen"/>
          <a:srcRect/>
          <a:stretch>
            <a:fillRect/>
          </a:stretch>
        </p:blipFill>
        <p:spPr bwMode="auto">
          <a:xfrm>
            <a:off x="1219200" y="0"/>
            <a:ext cx="6667500" cy="5962650"/>
          </a:xfrm>
          <a:prstGeom prst="rect">
            <a:avLst/>
          </a:prstGeom>
          <a:noFill/>
        </p:spPr>
      </p:pic>
      <p:sp>
        <p:nvSpPr>
          <p:cNvPr id="2" name="Rectangle 1"/>
          <p:cNvSpPr/>
          <p:nvPr/>
        </p:nvSpPr>
        <p:spPr>
          <a:xfrm>
            <a:off x="152400" y="40005"/>
            <a:ext cx="8839200" cy="6894195"/>
          </a:xfrm>
          <a:prstGeom prst="rect">
            <a:avLst/>
          </a:prstGeom>
        </p:spPr>
        <p:txBody>
          <a:bodyPr wrap="square">
            <a:spAutoFit/>
          </a:bodyPr>
          <a:lstStyle/>
          <a:p>
            <a:pPr>
              <a:defRPr/>
            </a:pPr>
            <a:r>
              <a:rPr lang="en-US" sz="2800" dirty="0">
                <a:effectLst>
                  <a:outerShdw blurRad="38100" dist="38100" dir="2700000" algn="tl">
                    <a:srgbClr val="000000">
                      <a:alpha val="43137"/>
                    </a:srgbClr>
                  </a:outerShdw>
                </a:effectLst>
              </a:rPr>
              <a:t>Melchizedek was both priest and king without end </a:t>
            </a:r>
            <a:endParaRPr lang="en-US" sz="2800" dirty="0" smtClean="0">
              <a:effectLst>
                <a:outerShdw blurRad="38100" dist="38100" dir="2700000" algn="tl">
                  <a:srgbClr val="000000">
                    <a:alpha val="43137"/>
                  </a:srgbClr>
                </a:outerShdw>
              </a:effectLst>
            </a:endParaRPr>
          </a:p>
          <a:p>
            <a:pPr>
              <a:defRPr/>
            </a:pPr>
            <a:r>
              <a:rPr lang="en-US" sz="2800" dirty="0" smtClean="0">
                <a:effectLst>
                  <a:outerShdw blurRad="38100" dist="38100" dir="2700000" algn="tl">
                    <a:srgbClr val="000000">
                      <a:alpha val="43137"/>
                    </a:srgbClr>
                  </a:outerShdw>
                </a:effectLst>
              </a:rPr>
              <a:t> </a:t>
            </a:r>
          </a:p>
          <a:p>
            <a:pPr>
              <a:defRPr/>
            </a:pPr>
            <a:endParaRPr lang="en-US" sz="2800" dirty="0" smtClean="0">
              <a:effectLst>
                <a:outerShdw blurRad="38100" dist="38100" dir="2700000" algn="tl">
                  <a:srgbClr val="000000">
                    <a:alpha val="43137"/>
                  </a:srgbClr>
                </a:outerShdw>
              </a:effectLst>
            </a:endParaRPr>
          </a:p>
          <a:p>
            <a:pPr>
              <a:defRPr/>
            </a:pPr>
            <a:endParaRPr lang="en-US" sz="2800" dirty="0" smtClean="0">
              <a:effectLst>
                <a:outerShdw blurRad="38100" dist="38100" dir="2700000" algn="tl">
                  <a:srgbClr val="000000">
                    <a:alpha val="43137"/>
                  </a:srgbClr>
                </a:outerShdw>
              </a:effectLst>
            </a:endParaRPr>
          </a:p>
          <a:p>
            <a:pPr>
              <a:defRPr/>
            </a:pPr>
            <a:endParaRPr lang="en-US" sz="2800" dirty="0" smtClean="0">
              <a:effectLst>
                <a:outerShdw blurRad="38100" dist="38100" dir="2700000" algn="tl">
                  <a:srgbClr val="000000">
                    <a:alpha val="43137"/>
                  </a:srgbClr>
                </a:outerShdw>
              </a:effectLst>
            </a:endParaRPr>
          </a:p>
          <a:p>
            <a:pPr>
              <a:defRPr/>
            </a:pPr>
            <a:endParaRPr lang="en-US" sz="2800" dirty="0" smtClean="0">
              <a:effectLst>
                <a:outerShdw blurRad="38100" dist="38100" dir="2700000" algn="tl">
                  <a:srgbClr val="000000">
                    <a:alpha val="43137"/>
                  </a:srgbClr>
                </a:outerShdw>
              </a:effectLst>
            </a:endParaRPr>
          </a:p>
          <a:p>
            <a:pPr>
              <a:defRPr/>
            </a:pPr>
            <a:endParaRPr lang="en-US" sz="2800" dirty="0" smtClean="0">
              <a:effectLst>
                <a:outerShdw blurRad="38100" dist="38100" dir="2700000" algn="tl">
                  <a:srgbClr val="000000">
                    <a:alpha val="43137"/>
                  </a:srgbClr>
                </a:outerShdw>
              </a:effectLst>
            </a:endParaRPr>
          </a:p>
          <a:p>
            <a:pPr>
              <a:defRPr/>
            </a:pPr>
            <a:endParaRPr lang="en-US" sz="2800" dirty="0" smtClean="0">
              <a:effectLst>
                <a:outerShdw blurRad="38100" dist="38100" dir="2700000" algn="tl">
                  <a:srgbClr val="000000">
                    <a:alpha val="43137"/>
                  </a:srgbClr>
                </a:outerShdw>
              </a:effectLst>
            </a:endParaRPr>
          </a:p>
          <a:p>
            <a:pPr>
              <a:defRPr/>
            </a:pPr>
            <a:endParaRPr lang="en-US" sz="2800" dirty="0" smtClean="0">
              <a:effectLst>
                <a:outerShdw blurRad="38100" dist="38100" dir="2700000" algn="tl">
                  <a:srgbClr val="000000">
                    <a:alpha val="43137"/>
                  </a:srgbClr>
                </a:outerShdw>
              </a:effectLst>
            </a:endParaRPr>
          </a:p>
          <a:p>
            <a:pPr>
              <a:defRPr/>
            </a:pPr>
            <a:endParaRPr lang="en-US" sz="2800" dirty="0" smtClean="0">
              <a:effectLst>
                <a:outerShdw blurRad="38100" dist="38100" dir="2700000" algn="tl">
                  <a:srgbClr val="000000">
                    <a:alpha val="43137"/>
                  </a:srgbClr>
                </a:outerShdw>
              </a:effectLst>
            </a:endParaRPr>
          </a:p>
          <a:p>
            <a:pPr>
              <a:defRPr/>
            </a:pPr>
            <a:endParaRPr lang="en-US" sz="2800" dirty="0" smtClean="0">
              <a:effectLst>
                <a:outerShdw blurRad="38100" dist="38100" dir="2700000" algn="tl">
                  <a:srgbClr val="000000">
                    <a:alpha val="43137"/>
                  </a:srgbClr>
                </a:outerShdw>
              </a:effectLst>
            </a:endParaRPr>
          </a:p>
          <a:p>
            <a:pPr>
              <a:defRPr/>
            </a:pPr>
            <a:endParaRPr lang="en-GB" sz="1000" dirty="0" smtClean="0">
              <a:effectLst>
                <a:outerShdw blurRad="38100" dist="38100" dir="2700000" algn="tl">
                  <a:srgbClr val="000000">
                    <a:alpha val="43137"/>
                  </a:srgbClr>
                </a:outerShdw>
              </a:effectLst>
            </a:endParaRPr>
          </a:p>
          <a:p>
            <a:pPr>
              <a:defRPr/>
            </a:pPr>
            <a:endParaRPr lang="en-GB" sz="1000" dirty="0" smtClean="0">
              <a:effectLst>
                <a:outerShdw blurRad="38100" dist="38100" dir="2700000" algn="tl">
                  <a:srgbClr val="000000">
                    <a:alpha val="43137"/>
                  </a:srgbClr>
                </a:outerShdw>
              </a:effectLst>
            </a:endParaRPr>
          </a:p>
          <a:p>
            <a:pPr>
              <a:defRPr/>
            </a:pPr>
            <a:endParaRPr lang="en-GB" sz="1000" dirty="0" smtClean="0">
              <a:effectLst>
                <a:outerShdw blurRad="38100" dist="38100" dir="2700000" algn="tl">
                  <a:srgbClr val="000000">
                    <a:alpha val="43137"/>
                  </a:srgbClr>
                </a:outerShdw>
              </a:effectLst>
            </a:endParaRPr>
          </a:p>
          <a:p>
            <a:pPr>
              <a:defRPr/>
            </a:pPr>
            <a:endParaRPr lang="en-GB" sz="1000" dirty="0" smtClean="0">
              <a:effectLst>
                <a:outerShdw blurRad="38100" dist="38100" dir="2700000" algn="tl">
                  <a:srgbClr val="000000">
                    <a:alpha val="43137"/>
                  </a:srgbClr>
                </a:outerShdw>
              </a:effectLst>
            </a:endParaRPr>
          </a:p>
          <a:p>
            <a:pPr>
              <a:defRPr/>
            </a:pPr>
            <a:endParaRPr lang="en-US" sz="1000" dirty="0" smtClean="0">
              <a:effectLst>
                <a:outerShdw blurRad="38100" dist="38100" dir="2700000" algn="tl">
                  <a:srgbClr val="000000">
                    <a:alpha val="43137"/>
                  </a:srgbClr>
                </a:outerShdw>
              </a:effectLst>
            </a:endParaRPr>
          </a:p>
          <a:p>
            <a:pPr>
              <a:defRPr/>
            </a:pPr>
            <a:endParaRPr lang="en-US" sz="2800" dirty="0" smtClean="0">
              <a:effectLst>
                <a:outerShdw blurRad="38100" dist="38100" dir="2700000" algn="tl">
                  <a:srgbClr val="000000">
                    <a:alpha val="43137"/>
                  </a:srgbClr>
                </a:outerShdw>
              </a:effectLst>
            </a:endParaRPr>
          </a:p>
          <a:p>
            <a:pPr algn="ctr">
              <a:defRPr/>
            </a:pPr>
            <a:r>
              <a:rPr lang="en-US" sz="2800" dirty="0" smtClean="0">
                <a:effectLst>
                  <a:outerShdw blurRad="38100" dist="38100" dir="2700000" algn="tl">
                    <a:srgbClr val="000000">
                      <a:alpha val="43137"/>
                    </a:srgbClr>
                  </a:outerShdw>
                </a:effectLst>
              </a:rPr>
              <a:t>“A </a:t>
            </a:r>
            <a:r>
              <a:rPr lang="en-US" sz="2800" dirty="0">
                <a:effectLst>
                  <a:outerShdw blurRad="38100" dist="38100" dir="2700000" algn="tl">
                    <a:srgbClr val="000000">
                      <a:alpha val="43137"/>
                    </a:srgbClr>
                  </a:outerShdw>
                </a:effectLst>
              </a:rPr>
              <a:t>priest forever after the order of Melchizedek” </a:t>
            </a:r>
            <a:endParaRPr lang="en-US" sz="2800" dirty="0" smtClean="0">
              <a:effectLst>
                <a:outerShdw blurRad="38100" dist="38100" dir="2700000" algn="tl">
                  <a:srgbClr val="000000">
                    <a:alpha val="43137"/>
                  </a:srgbClr>
                </a:outerShdw>
              </a:effectLst>
            </a:endParaRPr>
          </a:p>
          <a:p>
            <a:pPr algn="ctr">
              <a:defRPr/>
            </a:pPr>
            <a:r>
              <a:rPr lang="en-US" sz="2800" dirty="0" smtClean="0">
                <a:effectLst>
                  <a:outerShdw blurRad="38100" dist="38100" dir="2700000" algn="tl">
                    <a:srgbClr val="000000">
                      <a:alpha val="43137"/>
                    </a:srgbClr>
                  </a:outerShdw>
                </a:effectLst>
              </a:rPr>
              <a:t>- Psalm 110:4</a:t>
            </a:r>
            <a:endParaRPr lang="en-US" sz="28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pPr>
              <a:defRPr/>
            </a:pPr>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64" name="Title 1"/>
          <p:cNvSpPr txBox="1">
            <a:spLocks/>
          </p:cNvSpPr>
          <p:nvPr/>
        </p:nvSpPr>
        <p:spPr bwMode="auto">
          <a:xfrm>
            <a:off x="106363" y="457200"/>
            <a:ext cx="8931275" cy="617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600" b="1"/>
              <a:t>Melchizedek</a:t>
            </a:r>
          </a:p>
          <a:p>
            <a:pPr algn="ctr" eaLnBrk="1" hangingPunct="1"/>
            <a:r>
              <a:rPr lang="en-US" altLang="en-US" sz="2000" b="1">
                <a:solidFill>
                  <a:srgbClr val="154B41"/>
                </a:solidFill>
              </a:rPr>
              <a:t>..</a:t>
            </a:r>
          </a:p>
          <a:p>
            <a:pPr eaLnBrk="1" hangingPunct="1"/>
            <a:r>
              <a:rPr lang="en-US" altLang="en-US" sz="3600"/>
              <a:t>And Melchizedek king of Salem brought out bread and wine: and he was the priest of the most high God. And he blessed him, and said, "Blessed be Abram to the most high God, possessor of heaven and earth, And blessed be the most high God, who has delivered your enemies into your hand".  And he gave him tithe from all. </a:t>
            </a:r>
          </a:p>
          <a:p>
            <a:pPr algn="r" eaLnBrk="1" hangingPunct="1"/>
            <a:r>
              <a:rPr lang="en-US" altLang="en-US" sz="3600"/>
              <a:t>— Genesis 14:18-20</a:t>
            </a:r>
            <a:endParaRPr lang="en-US" altLang="en-US" sz="32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pPr>
              <a:defRPr/>
            </a:pPr>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itle 1"/>
          <p:cNvSpPr txBox="1">
            <a:spLocks/>
          </p:cNvSpPr>
          <p:nvPr/>
        </p:nvSpPr>
        <p:spPr bwMode="auto">
          <a:xfrm>
            <a:off x="392113" y="285750"/>
            <a:ext cx="8394700" cy="6429375"/>
          </a:xfrm>
          <a:prstGeom prst="rect">
            <a:avLst/>
          </a:prstGeom>
          <a:noFill/>
          <a:ln>
            <a:noFill/>
          </a:ln>
          <a:extLst/>
        </p:spPr>
        <p:txBody>
          <a:bodyPr anchor="ctr"/>
          <a:lstStyle/>
          <a:p>
            <a:pPr algn="ctr">
              <a:defRPr/>
            </a:pPr>
            <a:r>
              <a:rPr lang="en-GB" sz="3600" dirty="0">
                <a:effectLst>
                  <a:outerShdw blurRad="38100" dist="38100" dir="2700000" algn="tl">
                    <a:srgbClr val="000000">
                      <a:alpha val="43137"/>
                    </a:srgbClr>
                  </a:outerShdw>
                </a:effectLst>
                <a:cs typeface="Times New Roman" pitchFamily="18" charset="0"/>
              </a:rPr>
              <a:t>New Testament Interpretation</a:t>
            </a:r>
          </a:p>
          <a:p>
            <a:pPr algn="ctr">
              <a:defRPr/>
            </a:pPr>
            <a:r>
              <a:rPr lang="en-US" sz="2000" b="1" dirty="0">
                <a:solidFill>
                  <a:srgbClr val="154B41"/>
                </a:solidFill>
              </a:rPr>
              <a:t>..</a:t>
            </a:r>
          </a:p>
          <a:p>
            <a:pPr>
              <a:defRPr/>
            </a:pPr>
            <a:endParaRPr lang="en-US" sz="3200" dirty="0"/>
          </a:p>
          <a:p>
            <a:pPr>
              <a:defRPr/>
            </a:pPr>
            <a:r>
              <a:rPr lang="en-US" sz="3200" dirty="0"/>
              <a:t>“Christ did not exalt himself to be made a high priest, but was appointed by him who said to him, “You are my Son, today I have begotten you"; </a:t>
            </a:r>
          </a:p>
          <a:p>
            <a:pPr>
              <a:defRPr/>
            </a:pPr>
            <a:r>
              <a:rPr lang="en-US" sz="3200" dirty="0"/>
              <a:t>as he says also in another place, “You are a priest for ever, after the order of Melchizedek." </a:t>
            </a:r>
          </a:p>
          <a:p>
            <a:pPr>
              <a:defRPr/>
            </a:pPr>
            <a:endParaRPr lang="en-GB" sz="3200" dirty="0"/>
          </a:p>
          <a:p>
            <a:pPr algn="r">
              <a:defRPr/>
            </a:pPr>
            <a:r>
              <a:rPr lang="en-GB" sz="2800" dirty="0"/>
              <a:t>- Hebrews 5:5,10 </a:t>
            </a:r>
            <a:endParaRPr lang="en-US" sz="2800" dirty="0"/>
          </a:p>
          <a:p>
            <a:pPr>
              <a:defRPr/>
            </a:pPr>
            <a:endParaRPr lang="en-US"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pPr>
              <a:defRPr/>
            </a:pPr>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12" name="Title 1"/>
          <p:cNvSpPr txBox="1">
            <a:spLocks/>
          </p:cNvSpPr>
          <p:nvPr/>
        </p:nvSpPr>
        <p:spPr bwMode="auto">
          <a:xfrm>
            <a:off x="106363" y="285750"/>
            <a:ext cx="9037637" cy="6429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600" b="1"/>
              <a:t>Melchizedek and Jesus</a:t>
            </a:r>
          </a:p>
          <a:p>
            <a:pPr eaLnBrk="1" hangingPunct="1"/>
            <a:r>
              <a:rPr lang="en-US" altLang="en-US" sz="3200"/>
              <a:t> </a:t>
            </a:r>
            <a:r>
              <a:rPr lang="en-US" altLang="en-US" sz="2800"/>
              <a:t>Jesus is explicitly compared with Melchizedek in the New Testament (Genesis 14:18-20) because both held the position of Priest and King for eternity. (Hebrews 5-7; Genesis 14/ Psalm 110:4; Hebrews 5:6)</a:t>
            </a:r>
          </a:p>
          <a:p>
            <a:pPr eaLnBrk="1" hangingPunct="1"/>
            <a:r>
              <a:rPr lang="en-US" altLang="en-US" sz="2800"/>
              <a:t> </a:t>
            </a:r>
          </a:p>
          <a:p>
            <a:pPr eaLnBrk="1" hangingPunct="1"/>
            <a:r>
              <a:rPr lang="en-US" altLang="en-US" sz="2800"/>
              <a:t>Melchizedek’s name means “King of Righteousness.” He ruled over “Salem” which means “peace.” He was the King of Peace. As a Priest, he was superior to the Aaronic priesthood of the Jews in the sense that even Abraham, (great-grandfather of Levi – Aaron and the priests of Israel all came from the tribe of Levi), paid tithes to Melchizedek. The Letter to the Hebrews makes the argument that even Aaron paid tithes to Melchizedek through Abraham.  </a:t>
            </a:r>
          </a:p>
          <a:p>
            <a:pPr eaLnBrk="1" hangingPunct="1"/>
            <a:endParaRPr lang="en-US" altLang="en-US" sz="28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Documents and Settings\User\My Documents\facebook2012scripture\word-spring-of-life.jpg"/>
          <p:cNvPicPr>
            <a:picLocks noChangeAspect="1" noChangeArrowheads="1"/>
          </p:cNvPicPr>
          <p:nvPr/>
        </p:nvPicPr>
        <p:blipFill>
          <a:blip r:embed="rId2" cstate="screen"/>
          <a:srcRect/>
          <a:stretch>
            <a:fillRect/>
          </a:stretch>
        </p:blipFill>
        <p:spPr bwMode="auto">
          <a:xfrm>
            <a:off x="787400" y="666750"/>
            <a:ext cx="7442200" cy="558165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bwMode="auto">
          <a:xfrm>
            <a:off x="642864" y="0"/>
            <a:ext cx="8424936"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Credits for </a:t>
            </a:r>
            <a:r>
              <a:rPr kumimoji="0" lang="en-US" sz="24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Kairos</a:t>
            </a:r>
            <a:r>
              <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 Scripture Study Course</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GB" sz="2400" dirty="0" smtClean="0">
              <a:effectLst>
                <a:outerShdw blurRad="38100" dist="38100" dir="2700000" algn="tl">
                  <a:srgbClr val="000000">
                    <a:alpha val="43137"/>
                  </a:srgbClr>
                </a:outerShdw>
              </a:effectLst>
              <a:latin typeface="+mj-lt"/>
              <a:ea typeface="+mj-ea"/>
              <a:cs typeface="Calibri" pitchFamily="34" charset="0"/>
            </a:endParaRPr>
          </a:p>
          <a:p>
            <a:pPr marL="457200" marR="0" lvl="0" indent="-457200" defTabSz="914400" rtl="0" eaLnBrk="1" fontAlgn="base" latinLnBrk="0" hangingPunct="1">
              <a:lnSpc>
                <a:spcPct val="100000"/>
              </a:lnSpc>
              <a:spcBef>
                <a:spcPct val="0"/>
              </a:spcBef>
              <a:spcAft>
                <a:spcPct val="0"/>
              </a:spcAft>
              <a:buClrTx/>
              <a:buSzTx/>
              <a:buFont typeface="+mj-lt"/>
              <a:buAutoNum type="arabicPeriod"/>
              <a:tabLst/>
              <a:defRPr/>
            </a:pPr>
            <a:r>
              <a:rPr kumimoji="0" lang="en-GB"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Illustrations by Kevin </a:t>
            </a:r>
            <a:r>
              <a:rPr kumimoji="0" lang="en-GB" sz="24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Carden</a:t>
            </a:r>
            <a:r>
              <a:rPr kumimoji="0" lang="en-GB"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 slides 1, </a:t>
            </a:r>
            <a:r>
              <a:rPr kumimoji="0" lang="en-GB"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7, </a:t>
            </a:r>
            <a:r>
              <a:rPr kumimoji="0" lang="en-GB"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rPr>
              <a:t>20</a:t>
            </a:r>
          </a:p>
          <a:p>
            <a:pPr marL="457200" marR="0" lvl="0" indent="-457200" defTabSz="914400" rtl="0" eaLnBrk="1" fontAlgn="base" latinLnBrk="0" hangingPunct="1">
              <a:lnSpc>
                <a:spcPct val="100000"/>
              </a:lnSpc>
              <a:spcBef>
                <a:spcPct val="0"/>
              </a:spcBef>
              <a:spcAft>
                <a:spcPct val="0"/>
              </a:spcAft>
              <a:buClrTx/>
              <a:buSzTx/>
              <a:buFont typeface="+mj-lt"/>
              <a:buAutoNum type="arabicPeriod"/>
              <a:tabLst/>
              <a:defRPr/>
            </a:pPr>
            <a:r>
              <a:rPr lang="en-GB" sz="2400" dirty="0" smtClean="0">
                <a:effectLst>
                  <a:outerShdw blurRad="38100" dist="38100" dir="2700000" algn="tl">
                    <a:srgbClr val="000000">
                      <a:alpha val="43137"/>
                    </a:srgbClr>
                  </a:outerShdw>
                </a:effectLst>
                <a:latin typeface="+mj-lt"/>
                <a:ea typeface="+mj-ea"/>
                <a:cs typeface="Calibri" pitchFamily="34" charset="0"/>
              </a:rPr>
              <a:t>Bible Illustrations by  Sweet Media, slides </a:t>
            </a:r>
            <a:r>
              <a:rPr lang="en-GB" sz="2400" dirty="0" smtClean="0">
                <a:effectLst>
                  <a:outerShdw blurRad="38100" dist="38100" dir="2700000" algn="tl">
                    <a:srgbClr val="000000">
                      <a:alpha val="43137"/>
                    </a:srgbClr>
                  </a:outerShdw>
                </a:effectLst>
                <a:latin typeface="+mj-lt"/>
                <a:ea typeface="+mj-ea"/>
                <a:cs typeface="Calibri" pitchFamily="34" charset="0"/>
              </a:rPr>
              <a:t>12, 13</a:t>
            </a:r>
            <a:endParaRPr kumimoji="0" lang="en-GB"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endParaRPr>
          </a:p>
          <a:p>
            <a:pPr marL="457200" marR="0" lvl="0" indent="-457200" defTabSz="914400" rtl="0" eaLnBrk="1" fontAlgn="base" latinLnBrk="0" hangingPunct="1">
              <a:lnSpc>
                <a:spcPct val="100000"/>
              </a:lnSpc>
              <a:spcBef>
                <a:spcPct val="0"/>
              </a:spcBef>
              <a:spcAft>
                <a:spcPct val="0"/>
              </a:spcAft>
              <a:buClrTx/>
              <a:buSzTx/>
              <a:buFont typeface="+mj-lt"/>
              <a:buAutoNum type="arabicPeriod"/>
              <a:tabLst/>
              <a:defRPr/>
            </a:pPr>
            <a:r>
              <a:rPr lang="en-GB" sz="2400" dirty="0" smtClean="0">
                <a:effectLst>
                  <a:outerShdw blurRad="38100" dist="38100" dir="2700000" algn="tl">
                    <a:srgbClr val="000000">
                      <a:alpha val="43137"/>
                    </a:srgbClr>
                  </a:outerShdw>
                </a:effectLst>
                <a:latin typeface="+mj-lt"/>
                <a:ea typeface="+mj-ea"/>
                <a:cs typeface="Calibri" pitchFamily="34" charset="0"/>
              </a:rPr>
              <a:t>Slides </a:t>
            </a:r>
            <a:r>
              <a:rPr lang="en-GB" sz="2400" dirty="0" smtClean="0">
                <a:effectLst>
                  <a:outerShdw blurRad="38100" dist="38100" dir="2700000" algn="tl">
                    <a:srgbClr val="000000">
                      <a:alpha val="43137"/>
                    </a:srgbClr>
                  </a:outerShdw>
                </a:effectLst>
                <a:latin typeface="+mj-lt"/>
                <a:ea typeface="+mj-ea"/>
                <a:cs typeface="Calibri" pitchFamily="34" charset="0"/>
              </a:rPr>
              <a:t>edited by Don </a:t>
            </a:r>
            <a:r>
              <a:rPr lang="en-GB" sz="2400" dirty="0" err="1" smtClean="0">
                <a:effectLst>
                  <a:outerShdw blurRad="38100" dist="38100" dir="2700000" algn="tl">
                    <a:srgbClr val="000000">
                      <a:alpha val="43137"/>
                    </a:srgbClr>
                  </a:outerShdw>
                </a:effectLst>
                <a:latin typeface="+mj-lt"/>
                <a:ea typeface="+mj-ea"/>
                <a:cs typeface="Calibri" pitchFamily="34" charset="0"/>
              </a:rPr>
              <a:t>Schwager</a:t>
            </a:r>
            <a:endPar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GB" sz="2400" dirty="0" smtClean="0">
              <a:effectLst>
                <a:outerShdw blurRad="38100" dist="38100" dir="2700000" algn="tl">
                  <a:srgbClr val="000000">
                    <a:alpha val="43137"/>
                  </a:srgbClr>
                </a:outerShdw>
              </a:effectLst>
              <a:latin typeface="+mj-lt"/>
              <a:ea typeface="+mj-ea"/>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txBox="1">
            <a:spLocks noChangeArrowheads="1"/>
          </p:cNvSpPr>
          <p:nvPr/>
        </p:nvSpPr>
        <p:spPr bwMode="auto">
          <a:xfrm>
            <a:off x="533400" y="228600"/>
            <a:ext cx="8458200" cy="662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600" b="1" dirty="0"/>
              <a:t>Interpreting the </a:t>
            </a:r>
            <a:r>
              <a:rPr lang="en-US" altLang="en-US" sz="3600" b="1" dirty="0" smtClean="0"/>
              <a:t>Scriptures</a:t>
            </a:r>
          </a:p>
          <a:p>
            <a:pPr algn="ctr" eaLnBrk="1" hangingPunct="1"/>
            <a:endParaRPr lang="en-US" altLang="en-US" sz="1000" b="1" dirty="0" smtClean="0"/>
          </a:p>
          <a:p>
            <a:pPr algn="ctr" eaLnBrk="1" hangingPunct="1"/>
            <a:r>
              <a:rPr lang="en-US" altLang="en-US" sz="2800" dirty="0" smtClean="0"/>
              <a:t>by Origen </a:t>
            </a:r>
            <a:r>
              <a:rPr lang="en-US" altLang="en-US" sz="2800" dirty="0" smtClean="0"/>
              <a:t>of Alexandria (185-254 AD)</a:t>
            </a:r>
          </a:p>
          <a:p>
            <a:pPr eaLnBrk="1" hangingPunct="1">
              <a:buFontTx/>
              <a:buChar char="-"/>
            </a:pPr>
            <a:endParaRPr lang="en-US" altLang="en-US" dirty="0"/>
          </a:p>
          <a:p>
            <a:pPr eaLnBrk="1" hangingPunct="1"/>
            <a:r>
              <a:rPr lang="en-US" altLang="en-US" sz="3200" dirty="0"/>
              <a:t>"By what principle ought one to read and interpret the Scriptures? </a:t>
            </a:r>
            <a:endParaRPr lang="en-US" altLang="en-US" sz="3200" dirty="0" smtClean="0"/>
          </a:p>
          <a:p>
            <a:pPr eaLnBrk="1" hangingPunct="1"/>
            <a:endParaRPr lang="en-US" sz="1400" dirty="0" smtClean="0"/>
          </a:p>
          <a:p>
            <a:pPr eaLnBrk="1" hangingPunct="1"/>
            <a:r>
              <a:rPr lang="en-US" sz="3200" dirty="0" smtClean="0"/>
              <a:t>It </a:t>
            </a:r>
            <a:r>
              <a:rPr lang="en-US" sz="3200" dirty="0" smtClean="0"/>
              <a:t>is a fact that a number of errors have had their origin in an inability to understand a sacred text in the </a:t>
            </a:r>
            <a:r>
              <a:rPr lang="en-US" sz="3200" dirty="0" smtClean="0"/>
              <a:t>right </a:t>
            </a:r>
            <a:r>
              <a:rPr lang="en-US" sz="3200" dirty="0" smtClean="0"/>
              <a:t>way.</a:t>
            </a:r>
            <a:endParaRPr lang="en-US" altLang="en-US" sz="3200" dirty="0"/>
          </a:p>
          <a:p>
            <a:pPr eaLnBrk="1" hangingPunct="1"/>
            <a:endParaRPr lang="en-US" altLang="en-US" sz="1400" dirty="0"/>
          </a:p>
          <a:p>
            <a:pPr eaLnBrk="1" hangingPunct="1"/>
            <a:r>
              <a:rPr lang="en-US" altLang="en-US" sz="3200" dirty="0"/>
              <a:t>…The reason for so many mistaken ideas about God consists solely in the inability to </a:t>
            </a:r>
            <a:r>
              <a:rPr lang="en-US" altLang="en-US" sz="3200" b="1" dirty="0"/>
              <a:t>interpret Scripture in a spiritual sense</a:t>
            </a:r>
            <a:r>
              <a:rPr lang="en-US" altLang="en-US" sz="3200" dirty="0"/>
              <a:t>.  </a:t>
            </a:r>
            <a:endParaRPr lang="en-US" altLang="en-US" sz="3200" dirty="0" smtClean="0"/>
          </a:p>
          <a:p>
            <a:pPr eaLnBrk="1" hangingPunct="1"/>
            <a:r>
              <a:rPr lang="en-US" altLang="en-US" sz="3200" dirty="0" smtClean="0"/>
              <a:t>It </a:t>
            </a:r>
            <a:r>
              <a:rPr lang="en-US" altLang="en-US" sz="3200" dirty="0"/>
              <a:t>has been taken in its literal sense only.” </a:t>
            </a:r>
          </a:p>
          <a:p>
            <a:pPr algn="r" eaLnBrk="1" hangingPunct="1"/>
            <a:endParaRPr lang="en-US" alt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pPr>
              <a:defRPr/>
            </a:pPr>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itle 1"/>
          <p:cNvSpPr txBox="1">
            <a:spLocks/>
          </p:cNvSpPr>
          <p:nvPr/>
        </p:nvSpPr>
        <p:spPr bwMode="auto">
          <a:xfrm>
            <a:off x="304800" y="228600"/>
            <a:ext cx="8763000" cy="6572250"/>
          </a:xfrm>
          <a:prstGeom prst="rect">
            <a:avLst/>
          </a:prstGeom>
          <a:noFill/>
          <a:ln>
            <a:noFill/>
          </a:ln>
          <a:extLst/>
        </p:spPr>
        <p:txBody>
          <a:bodyPr anchor="ctr"/>
          <a:lstStyle/>
          <a:p>
            <a:pPr algn="ctr">
              <a:defRPr/>
            </a:pPr>
            <a:r>
              <a:rPr lang="en-GB" sz="3200" i="1" dirty="0"/>
              <a:t>The Two Meanings of the Bible </a:t>
            </a:r>
            <a:r>
              <a:rPr lang="en-GB" sz="2800" dirty="0"/>
              <a:t>by Origen</a:t>
            </a:r>
          </a:p>
          <a:p>
            <a:pPr>
              <a:defRPr/>
            </a:pPr>
            <a:endParaRPr lang="en-GB" dirty="0"/>
          </a:p>
          <a:p>
            <a:pPr>
              <a:defRPr/>
            </a:pPr>
            <a:r>
              <a:rPr lang="en-US" sz="2600" dirty="0"/>
              <a:t>The reason why the divine power has given us the Scriptures is not solely to present facts according to the literal interpretation of the narrative.  If one looks to the letter of the text, some of the facts have not actually happened and would be irrational and illogical.</a:t>
            </a:r>
          </a:p>
          <a:p>
            <a:pPr>
              <a:defRPr/>
            </a:pPr>
            <a:endParaRPr lang="en-US" sz="1400" dirty="0"/>
          </a:p>
          <a:p>
            <a:pPr>
              <a:defRPr/>
            </a:pPr>
            <a:r>
              <a:rPr lang="en-US" sz="2600" dirty="0"/>
              <a:t>By keeping the commandment of the Lord to </a:t>
            </a:r>
            <a:r>
              <a:rPr lang="en-US" sz="2600" i="1" dirty="0"/>
              <a:t>search the Scriptures </a:t>
            </a:r>
            <a:r>
              <a:rPr lang="en-US" sz="2600" dirty="0"/>
              <a:t>(John 5:39), one ought to examine with care and attention where the literal meaning is historical and where it is not.</a:t>
            </a:r>
          </a:p>
          <a:p>
            <a:pPr>
              <a:defRPr/>
            </a:pPr>
            <a:r>
              <a:rPr lang="en-US" sz="2600" dirty="0"/>
              <a:t> </a:t>
            </a:r>
          </a:p>
          <a:p>
            <a:pPr>
              <a:defRPr/>
            </a:pPr>
            <a:r>
              <a:rPr lang="en-US" sz="2600" dirty="0"/>
              <a:t>In Scripture not everything is objectively historical in the literal sense.  Sometimes it is obvious that the result of taking it literally is impossible. But the </a:t>
            </a:r>
            <a:r>
              <a:rPr lang="en-US" sz="2600" b="1" dirty="0"/>
              <a:t>divine Scripture, taken as a whole, has a spiritual meaning.</a:t>
            </a:r>
            <a:endParaRPr lang="en-US" sz="3200" b="1" dirty="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pPr>
              <a:defRPr/>
            </a:pPr>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rgbClr val="513B2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108" name="Title 1"/>
          <p:cNvSpPr txBox="1">
            <a:spLocks/>
          </p:cNvSpPr>
          <p:nvPr/>
        </p:nvSpPr>
        <p:spPr bwMode="auto">
          <a:xfrm>
            <a:off x="152400" y="0"/>
            <a:ext cx="8839200" cy="678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3200" i="1" dirty="0"/>
              <a:t>These words are the Word of God </a:t>
            </a:r>
            <a:endParaRPr lang="en-GB" altLang="en-US" sz="3200" i="1" dirty="0" smtClean="0"/>
          </a:p>
          <a:p>
            <a:pPr algn="ctr">
              <a:defRPr/>
            </a:pPr>
            <a:r>
              <a:rPr lang="en-GB" sz="2400" dirty="0" smtClean="0"/>
              <a:t>Quote from Origen 185-254 AD</a:t>
            </a:r>
          </a:p>
          <a:p>
            <a:pPr eaLnBrk="1" hangingPunct="1"/>
            <a:endParaRPr lang="en-GB" altLang="en-US" dirty="0"/>
          </a:p>
          <a:p>
            <a:pPr eaLnBrk="1" hangingPunct="1"/>
            <a:r>
              <a:rPr lang="en-GB" altLang="en-US" sz="2600" dirty="0">
                <a:latin typeface="Calibri" pitchFamily="34" charset="0"/>
              </a:rPr>
              <a:t>The Scriptures that prophesy about Christ, the words </a:t>
            </a:r>
          </a:p>
          <a:p>
            <a:pPr eaLnBrk="1" hangingPunct="1"/>
            <a:r>
              <a:rPr lang="en-GB" altLang="en-US" sz="2600" dirty="0">
                <a:latin typeface="Calibri" pitchFamily="34" charset="0"/>
              </a:rPr>
              <a:t>that announce his coming and his teaching are inspired by God.  They were proclaimed with power and authority and it is for this reason they have conquered so many people's hearts.</a:t>
            </a:r>
          </a:p>
          <a:p>
            <a:pPr eaLnBrk="1" hangingPunct="1"/>
            <a:endParaRPr lang="en-US" altLang="en-US" sz="2600" dirty="0" smtClean="0">
              <a:latin typeface="Calibri" pitchFamily="34" charset="0"/>
            </a:endParaRPr>
          </a:p>
          <a:p>
            <a:pPr eaLnBrk="1" hangingPunct="1"/>
            <a:r>
              <a:rPr lang="en-US" altLang="en-US" sz="2600" dirty="0" smtClean="0">
                <a:latin typeface="Calibri" pitchFamily="34" charset="0"/>
              </a:rPr>
              <a:t>However</a:t>
            </a:r>
            <a:r>
              <a:rPr lang="en-US" altLang="en-US" sz="2600" dirty="0">
                <a:latin typeface="Calibri" pitchFamily="34" charset="0"/>
              </a:rPr>
              <a:t>, only with the coming of Christ have the divine character of the prophetic writings and the </a:t>
            </a:r>
            <a:r>
              <a:rPr lang="en-US" altLang="en-US" sz="2600" b="1" dirty="0">
                <a:latin typeface="Calibri" pitchFamily="34" charset="0"/>
              </a:rPr>
              <a:t>spiritual meaning</a:t>
            </a:r>
            <a:r>
              <a:rPr lang="en-US" altLang="en-US" sz="2600" dirty="0">
                <a:latin typeface="Calibri" pitchFamily="34" charset="0"/>
              </a:rPr>
              <a:t> of the books of the Mosaic Law become apparent.  Before Christ it was not possible to produce decisive arguments for the inspiration of the Old Testament.  The coming of Jesus persuaded even the doubtful that those pages were written under the influence of grace.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pPr>
              <a:defRPr/>
            </a:pPr>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itle 1"/>
          <p:cNvSpPr txBox="1">
            <a:spLocks/>
          </p:cNvSpPr>
          <p:nvPr/>
        </p:nvSpPr>
        <p:spPr bwMode="auto">
          <a:xfrm>
            <a:off x="152400" y="457200"/>
            <a:ext cx="8929687" cy="6286500"/>
          </a:xfrm>
          <a:prstGeom prst="rect">
            <a:avLst/>
          </a:prstGeom>
          <a:noFill/>
          <a:ln>
            <a:noFill/>
          </a:ln>
          <a:extLst/>
        </p:spPr>
        <p:txBody>
          <a:bodyPr anchor="ctr"/>
          <a:lstStyle/>
          <a:p>
            <a:pPr algn="ctr">
              <a:defRPr/>
            </a:pPr>
            <a:endParaRPr lang="en-GB" sz="3200" dirty="0">
              <a:effectLst>
                <a:outerShdw blurRad="38100" dist="38100" dir="2700000" algn="tl">
                  <a:srgbClr val="000000">
                    <a:alpha val="43137"/>
                  </a:srgbClr>
                </a:outerShdw>
              </a:effectLst>
              <a:latin typeface="+mn-lt"/>
              <a:ea typeface="+mj-ea"/>
              <a:cs typeface="Times New Roman" pitchFamily="18" charset="0"/>
            </a:endParaRPr>
          </a:p>
          <a:p>
            <a:pPr algn="ctr">
              <a:defRPr/>
            </a:pPr>
            <a:r>
              <a:rPr lang="en-GB" sz="3600" i="1" dirty="0" smtClean="0">
                <a:effectLst>
                  <a:outerShdw blurRad="38100" dist="38100" dir="2700000" algn="tl">
                    <a:srgbClr val="000000">
                      <a:alpha val="43137"/>
                    </a:srgbClr>
                  </a:outerShdw>
                </a:effectLst>
                <a:latin typeface="+mn-lt"/>
                <a:ea typeface="+mj-ea"/>
                <a:cs typeface="Times New Roman" pitchFamily="18" charset="0"/>
              </a:rPr>
              <a:t>Example of New </a:t>
            </a:r>
            <a:r>
              <a:rPr lang="en-GB" sz="3600" i="1" dirty="0">
                <a:effectLst>
                  <a:outerShdw blurRad="38100" dist="38100" dir="2700000" algn="tl">
                    <a:srgbClr val="000000">
                      <a:alpha val="43137"/>
                    </a:srgbClr>
                  </a:outerShdw>
                </a:effectLst>
                <a:latin typeface="+mn-lt"/>
                <a:ea typeface="+mj-ea"/>
                <a:cs typeface="Times New Roman" pitchFamily="18" charset="0"/>
              </a:rPr>
              <a:t>Testament Interpretation</a:t>
            </a:r>
          </a:p>
          <a:p>
            <a:pPr>
              <a:defRPr/>
            </a:pPr>
            <a:r>
              <a:rPr lang="en-GB" sz="3200" dirty="0">
                <a:effectLst>
                  <a:outerShdw blurRad="38100" dist="38100" dir="2700000" algn="tl">
                    <a:srgbClr val="000000">
                      <a:alpha val="43137"/>
                    </a:srgbClr>
                  </a:outerShdw>
                </a:effectLst>
                <a:latin typeface="+mn-lt"/>
                <a:ea typeface="+mj-ea"/>
                <a:cs typeface="Times New Roman" pitchFamily="18" charset="0"/>
              </a:rPr>
              <a:t> </a:t>
            </a:r>
          </a:p>
          <a:p>
            <a:pPr>
              <a:defRPr/>
            </a:pPr>
            <a:r>
              <a:rPr lang="en-US" sz="3200" dirty="0">
                <a:latin typeface="Times New Roman" pitchFamily="18" charset="0"/>
                <a:cs typeface="Times New Roman" pitchFamily="18" charset="0"/>
              </a:rPr>
              <a:t>“They serve a copy and shadow of the heavenly sanctuary; for when Moses was about to erect the tent, he was instructed by God, saying, "See  that you make everything according to the pattern which was shown you  on the mountain.”     – Hebrews 8:5</a:t>
            </a:r>
          </a:p>
          <a:p>
            <a:pPr>
              <a:defRPr/>
            </a:pPr>
            <a:endParaRPr lang="en-GB" sz="3200" dirty="0">
              <a:latin typeface="Times New Roman" pitchFamily="18" charset="0"/>
              <a:cs typeface="Times New Roman" pitchFamily="18" charset="0"/>
            </a:endParaRPr>
          </a:p>
          <a:p>
            <a:pPr>
              <a:defRPr/>
            </a:pPr>
            <a:r>
              <a:rPr lang="en-US" sz="3200" dirty="0">
                <a:latin typeface="Times New Roman" pitchFamily="18" charset="0"/>
                <a:cs typeface="Times New Roman" pitchFamily="18" charset="0"/>
              </a:rPr>
              <a:t>“For Christ has entered, not into a sanctuary made with hands, a copy of the true one, but into heaven itself, now to appear in the presence of God on our behalf. “        – Hebrews </a:t>
            </a:r>
            <a:r>
              <a:rPr lang="en-US" sz="3200" dirty="0" smtClean="0">
                <a:latin typeface="Times New Roman" pitchFamily="18" charset="0"/>
                <a:cs typeface="Times New Roman" pitchFamily="18" charset="0"/>
              </a:rPr>
              <a:t>9:24</a:t>
            </a:r>
            <a:r>
              <a:rPr lang="en-US" sz="3200" dirty="0">
                <a:latin typeface="Times New Roman" pitchFamily="18" charset="0"/>
                <a:cs typeface="Times New Roman" pitchFamily="18" charset="0"/>
              </a:rPr>
              <a:t>                   </a:t>
            </a:r>
            <a:r>
              <a:rPr lang="en-US" sz="2800" dirty="0">
                <a:latin typeface="Times New Roman" pitchFamily="18" charset="0"/>
                <a:cs typeface="Times New Roman" pitchFamily="18" charset="0"/>
              </a:rPr>
              <a:t>    </a:t>
            </a:r>
            <a:endParaRPr lang="en-GB" sz="4000" dirty="0">
              <a:effectLst>
                <a:outerShdw blurRad="38100" dist="38100" dir="2700000" algn="tl">
                  <a:srgbClr val="000000">
                    <a:alpha val="43137"/>
                  </a:srgbClr>
                </a:outerShdw>
              </a:effectLst>
              <a:latin typeface="+mj-lt"/>
              <a:ea typeface="+mj-ea"/>
              <a:cs typeface="Times New Roman" pitchFamily="18" charset="0"/>
            </a:endParaRPr>
          </a:p>
          <a:p>
            <a:pPr algn="ctr">
              <a:defRPr/>
            </a:pPr>
            <a:endParaRPr lang="en-US" sz="4000" dirty="0">
              <a:effectLst>
                <a:outerShdw blurRad="38100" dist="38100" dir="2700000" algn="tl">
                  <a:srgbClr val="000000">
                    <a:alpha val="43137"/>
                  </a:srgbClr>
                </a:outerShdw>
              </a:effectLst>
              <a:latin typeface="+mj-lt"/>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pPr>
              <a:defRPr/>
            </a:pPr>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itle 1"/>
          <p:cNvSpPr txBox="1">
            <a:spLocks/>
          </p:cNvSpPr>
          <p:nvPr/>
        </p:nvSpPr>
        <p:spPr bwMode="auto">
          <a:xfrm>
            <a:off x="152400" y="357188"/>
            <a:ext cx="8839200" cy="6215062"/>
          </a:xfrm>
          <a:prstGeom prst="rect">
            <a:avLst/>
          </a:prstGeom>
          <a:noFill/>
          <a:ln>
            <a:noFill/>
          </a:ln>
          <a:extLst/>
        </p:spPr>
        <p:txBody>
          <a:bodyPr anchor="ctr"/>
          <a:lstStyle/>
          <a:p>
            <a:pPr algn="ctr">
              <a:defRPr/>
            </a:pPr>
            <a:endParaRPr lang="en-GB" sz="3200" dirty="0">
              <a:effectLst>
                <a:outerShdw blurRad="38100" dist="38100" dir="2700000" algn="tl">
                  <a:srgbClr val="000000">
                    <a:alpha val="43137"/>
                  </a:srgbClr>
                </a:outerShdw>
              </a:effectLst>
              <a:latin typeface="+mn-lt"/>
              <a:ea typeface="+mj-ea"/>
              <a:cs typeface="Times New Roman" pitchFamily="18" charset="0"/>
            </a:endParaRPr>
          </a:p>
          <a:p>
            <a:pPr algn="ctr">
              <a:defRPr/>
            </a:pPr>
            <a:r>
              <a:rPr lang="en-GB" sz="3600" i="1" dirty="0">
                <a:effectLst>
                  <a:outerShdw blurRad="38100" dist="38100" dir="2700000" algn="tl">
                    <a:srgbClr val="000000">
                      <a:alpha val="43137"/>
                    </a:srgbClr>
                  </a:outerShdw>
                </a:effectLst>
                <a:cs typeface="Times New Roman" pitchFamily="18" charset="0"/>
              </a:rPr>
              <a:t>Example of New Testament Interpretation</a:t>
            </a:r>
          </a:p>
          <a:p>
            <a:pPr>
              <a:defRPr/>
            </a:pPr>
            <a:r>
              <a:rPr lang="en-GB" sz="3200" dirty="0" smtClean="0">
                <a:effectLst>
                  <a:outerShdw blurRad="38100" dist="38100" dir="2700000" algn="tl">
                    <a:srgbClr val="000000">
                      <a:alpha val="43137"/>
                    </a:srgbClr>
                  </a:outerShdw>
                </a:effectLst>
                <a:latin typeface="+mn-lt"/>
                <a:ea typeface="+mj-ea"/>
                <a:cs typeface="Times New Roman" pitchFamily="18" charset="0"/>
              </a:rPr>
              <a:t> </a:t>
            </a:r>
            <a:endParaRPr lang="en-GB" sz="3200" dirty="0">
              <a:effectLst>
                <a:outerShdw blurRad="38100" dist="38100" dir="2700000" algn="tl">
                  <a:srgbClr val="000000">
                    <a:alpha val="43137"/>
                  </a:srgbClr>
                </a:outerShdw>
              </a:effectLst>
              <a:latin typeface="+mn-lt"/>
              <a:ea typeface="+mj-ea"/>
              <a:cs typeface="Times New Roman" pitchFamily="18" charset="0"/>
            </a:endParaRPr>
          </a:p>
          <a:p>
            <a:pPr>
              <a:defRPr/>
            </a:pPr>
            <a:r>
              <a:rPr lang="en-US" sz="3600" dirty="0">
                <a:latin typeface="Times New Roman" pitchFamily="18" charset="0"/>
                <a:cs typeface="Times New Roman" pitchFamily="18" charset="0"/>
              </a:rPr>
              <a:t>“I want you to know, brethren, that our fathers were all under the cloud, and all passed through the sea, and all were baptized into Moses in the cloud and in the sea, and all ate the same supernatural food and all drank the same supernatural drink. For they drank from the supernatural Rock which followed them, and the Rock was Christ.”</a:t>
            </a:r>
          </a:p>
          <a:p>
            <a:pPr algn="r">
              <a:defRPr/>
            </a:pPr>
            <a:r>
              <a:rPr lang="en-US" sz="3600" dirty="0">
                <a:latin typeface="Times New Roman" pitchFamily="18" charset="0"/>
                <a:cs typeface="Times New Roman" pitchFamily="18" charset="0"/>
              </a:rPr>
              <a:t> – 1 Corinthians 10:1-4    </a:t>
            </a:r>
            <a:r>
              <a:rPr lang="en-US" sz="2800" dirty="0">
                <a:latin typeface="Times New Roman" pitchFamily="18" charset="0"/>
                <a:cs typeface="Times New Roman" pitchFamily="18" charset="0"/>
              </a:rPr>
              <a:t>                 </a:t>
            </a:r>
            <a:endParaRPr lang="en-GB" sz="4000" dirty="0">
              <a:effectLst>
                <a:outerShdw blurRad="38100" dist="38100" dir="2700000" algn="tl">
                  <a:srgbClr val="000000">
                    <a:alpha val="43137"/>
                  </a:srgbClr>
                </a:outerShdw>
              </a:effectLst>
              <a:latin typeface="+mj-lt"/>
              <a:ea typeface="+mj-ea"/>
              <a:cs typeface="Times New Roman" pitchFamily="18" charset="0"/>
            </a:endParaRPr>
          </a:p>
          <a:p>
            <a:pPr algn="ctr">
              <a:defRPr/>
            </a:pPr>
            <a:endParaRPr lang="en-US" sz="4000" dirty="0">
              <a:effectLst>
                <a:outerShdw blurRad="38100" dist="38100" dir="2700000" algn="tl">
                  <a:srgbClr val="000000">
                    <a:alpha val="43137"/>
                  </a:srgbClr>
                </a:outerShdw>
              </a:effectLst>
              <a:latin typeface="+mj-lt"/>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pPr>
              <a:defRPr/>
            </a:pPr>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rgbClr val="154B4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Picture 1"/>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0" y="-76200"/>
            <a:ext cx="9144000" cy="3989690"/>
          </a:xfrm>
          <a:prstGeom prst="rect">
            <a:avLst/>
          </a:prstGeom>
        </p:spPr>
      </p:pic>
      <p:sp>
        <p:nvSpPr>
          <p:cNvPr id="7" name="Title 1"/>
          <p:cNvSpPr txBox="1">
            <a:spLocks/>
          </p:cNvSpPr>
          <p:nvPr/>
        </p:nvSpPr>
        <p:spPr bwMode="auto">
          <a:xfrm>
            <a:off x="124619" y="1066800"/>
            <a:ext cx="8894762" cy="5791200"/>
          </a:xfrm>
          <a:prstGeom prst="rect">
            <a:avLst/>
          </a:prstGeom>
          <a:noFill/>
          <a:ln>
            <a:noFill/>
          </a:ln>
          <a:extLst/>
        </p:spPr>
        <p:txBody>
          <a:bodyPr anchor="ctr"/>
          <a:lstStyle/>
          <a:p>
            <a:pPr algn="ctr">
              <a:defRPr/>
            </a:pPr>
            <a:r>
              <a:rPr lang="en-GB" sz="3600" dirty="0">
                <a:effectLst>
                  <a:outerShdw blurRad="38100" dist="38100" dir="2700000" algn="tl">
                    <a:srgbClr val="000000">
                      <a:alpha val="43137"/>
                    </a:srgbClr>
                  </a:outerShdw>
                </a:effectLst>
              </a:rPr>
              <a:t>The Spiritual Interpretation of the Bible</a:t>
            </a:r>
          </a:p>
          <a:p>
            <a:pPr algn="ctr">
              <a:defRPr/>
            </a:pPr>
            <a:endParaRPr lang="en-GB" sz="2800" i="1" dirty="0" smtClean="0">
              <a:effectLst>
                <a:outerShdw blurRad="38100" dist="38100" dir="2700000" algn="tl">
                  <a:srgbClr val="000000">
                    <a:alpha val="43137"/>
                  </a:srgbClr>
                </a:outerShdw>
              </a:effectLst>
            </a:endParaRPr>
          </a:p>
          <a:p>
            <a:pPr algn="ctr">
              <a:defRPr/>
            </a:pPr>
            <a:r>
              <a:rPr lang="en-GB" sz="3200" dirty="0" smtClean="0">
                <a:effectLst>
                  <a:outerShdw blurRad="38100" dist="38100" dir="2700000" algn="tl">
                    <a:srgbClr val="000000">
                      <a:alpha val="43137"/>
                    </a:srgbClr>
                  </a:outerShdw>
                </a:effectLst>
              </a:rPr>
              <a:t>Quotes </a:t>
            </a:r>
            <a:r>
              <a:rPr lang="en-GB" sz="3200" dirty="0">
                <a:effectLst>
                  <a:outerShdw blurRad="38100" dist="38100" dir="2700000" algn="tl">
                    <a:srgbClr val="000000">
                      <a:alpha val="43137"/>
                    </a:srgbClr>
                  </a:outerShdw>
                </a:effectLst>
              </a:rPr>
              <a:t>from </a:t>
            </a:r>
            <a:r>
              <a:rPr lang="en-GB" sz="3200" dirty="0" err="1">
                <a:effectLst>
                  <a:outerShdw blurRad="38100" dist="38100" dir="2700000" algn="tl">
                    <a:srgbClr val="000000">
                      <a:alpha val="43137"/>
                    </a:srgbClr>
                  </a:outerShdw>
                </a:effectLst>
              </a:rPr>
              <a:t>Raniero</a:t>
            </a:r>
            <a:r>
              <a:rPr lang="en-GB" sz="3200" dirty="0">
                <a:effectLst>
                  <a:outerShdw blurRad="38100" dist="38100" dir="2700000" algn="tl">
                    <a:srgbClr val="000000">
                      <a:alpha val="43137"/>
                    </a:srgbClr>
                  </a:outerShdw>
                </a:effectLst>
              </a:rPr>
              <a:t> </a:t>
            </a:r>
            <a:r>
              <a:rPr lang="en-GB" sz="3200" dirty="0" err="1">
                <a:effectLst>
                  <a:outerShdw blurRad="38100" dist="38100" dir="2700000" algn="tl">
                    <a:srgbClr val="000000">
                      <a:alpha val="43137"/>
                    </a:srgbClr>
                  </a:outerShdw>
                </a:effectLst>
              </a:rPr>
              <a:t>Cantalemessa</a:t>
            </a:r>
            <a:endParaRPr lang="en-GB" sz="3200" dirty="0">
              <a:effectLst>
                <a:outerShdw blurRad="38100" dist="38100" dir="2700000" algn="tl">
                  <a:srgbClr val="000000">
                    <a:alpha val="43137"/>
                  </a:srgbClr>
                </a:outerShdw>
              </a:effectLst>
            </a:endParaRPr>
          </a:p>
          <a:p>
            <a:pPr>
              <a:defRPr/>
            </a:pPr>
            <a:endParaRPr lang="en-GB" sz="2000" dirty="0"/>
          </a:p>
          <a:p>
            <a:pPr>
              <a:defRPr/>
            </a:pPr>
            <a:endParaRPr lang="en-GB" sz="3200" dirty="0" smtClean="0">
              <a:latin typeface="Times New Roman" pitchFamily="18" charset="0"/>
              <a:cs typeface="Times New Roman" pitchFamily="18" charset="0"/>
            </a:endParaRPr>
          </a:p>
          <a:p>
            <a:pPr>
              <a:defRPr/>
            </a:pPr>
            <a:endParaRPr lang="en-GB" sz="3200" dirty="0" smtClean="0">
              <a:latin typeface="Times New Roman" pitchFamily="18" charset="0"/>
              <a:cs typeface="Times New Roman" pitchFamily="18" charset="0"/>
            </a:endParaRPr>
          </a:p>
          <a:p>
            <a:pPr>
              <a:defRPr/>
            </a:pPr>
            <a:r>
              <a:rPr lang="en-GB" sz="3200" dirty="0" smtClean="0">
                <a:latin typeface="Times New Roman" pitchFamily="18" charset="0"/>
                <a:cs typeface="Times New Roman" pitchFamily="18" charset="0"/>
              </a:rPr>
              <a:t>Biblical </a:t>
            </a:r>
            <a:r>
              <a:rPr lang="en-GB" sz="3200" dirty="0">
                <a:latin typeface="Times New Roman" pitchFamily="18" charset="0"/>
                <a:cs typeface="Times New Roman" pitchFamily="18" charset="0"/>
              </a:rPr>
              <a:t>inspiration is the basis for much more than the... inerrancy of the Word of God; positively, it is the basis for its inexhaustibility, its divine force and vitality, and what St. Augustine called its </a:t>
            </a:r>
            <a:r>
              <a:rPr lang="en-GB" sz="3200" i="1" dirty="0" err="1">
                <a:latin typeface="Times New Roman" pitchFamily="18" charset="0"/>
                <a:cs typeface="Times New Roman" pitchFamily="18" charset="0"/>
              </a:rPr>
              <a:t>mira</a:t>
            </a:r>
            <a:r>
              <a:rPr lang="en-GB" sz="3200" i="1" dirty="0">
                <a:latin typeface="Times New Roman" pitchFamily="18" charset="0"/>
                <a:cs typeface="Times New Roman" pitchFamily="18" charset="0"/>
              </a:rPr>
              <a:t> </a:t>
            </a:r>
            <a:r>
              <a:rPr lang="en-GB" sz="3200" i="1" dirty="0" err="1">
                <a:latin typeface="Times New Roman" pitchFamily="18" charset="0"/>
                <a:cs typeface="Times New Roman" pitchFamily="18" charset="0"/>
              </a:rPr>
              <a:t>projunditas</a:t>
            </a:r>
            <a:r>
              <a:rPr lang="en-GB" sz="3200" dirty="0">
                <a:latin typeface="Times New Roman" pitchFamily="18" charset="0"/>
                <a:cs typeface="Times New Roman" pitchFamily="18" charset="0"/>
              </a:rPr>
              <a:t>, its marvellous depth</a:t>
            </a:r>
            <a:r>
              <a:rPr lang="en-GB" sz="3200" dirty="0" smtClean="0">
                <a:latin typeface="Times New Roman" pitchFamily="18" charset="0"/>
                <a:cs typeface="Times New Roman" pitchFamily="18" charset="0"/>
              </a:rPr>
              <a:t>.</a:t>
            </a:r>
            <a:endParaRPr lang="en-US" sz="3200" dirty="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pPr>
              <a:defRPr/>
            </a:pPr>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rgbClr val="513B2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Title 1"/>
          <p:cNvSpPr txBox="1">
            <a:spLocks/>
          </p:cNvSpPr>
          <p:nvPr/>
        </p:nvSpPr>
        <p:spPr bwMode="auto">
          <a:xfrm>
            <a:off x="457200" y="304800"/>
            <a:ext cx="8153400" cy="6248400"/>
          </a:xfrm>
          <a:prstGeom prst="rect">
            <a:avLst/>
          </a:prstGeom>
          <a:noFill/>
          <a:ln>
            <a:noFill/>
          </a:ln>
          <a:extLst/>
        </p:spPr>
        <p:txBody>
          <a:bodyPr anchor="ctr"/>
          <a:lstStyle/>
          <a:p>
            <a:pPr>
              <a:defRPr/>
            </a:pPr>
            <a:endParaRPr lang="en-GB" sz="3200" dirty="0" smtClean="0">
              <a:latin typeface="Times New Roman" pitchFamily="18" charset="0"/>
              <a:cs typeface="Times New Roman" pitchFamily="18" charset="0"/>
            </a:endParaRPr>
          </a:p>
          <a:p>
            <a:pPr>
              <a:defRPr/>
            </a:pPr>
            <a:endParaRPr lang="en-GB" sz="3200" dirty="0" smtClean="0">
              <a:latin typeface="Times New Roman" pitchFamily="18" charset="0"/>
              <a:cs typeface="Times New Roman" pitchFamily="18" charset="0"/>
            </a:endParaRPr>
          </a:p>
          <a:p>
            <a:pPr algn="r">
              <a:defRPr/>
            </a:pPr>
            <a:r>
              <a:rPr lang="en-GB" sz="2000" i="1" dirty="0" err="1" smtClean="0">
                <a:effectLst>
                  <a:outerShdw blurRad="38100" dist="38100" dir="2700000" algn="tl">
                    <a:srgbClr val="000000">
                      <a:alpha val="43137"/>
                    </a:srgbClr>
                  </a:outerShdw>
                </a:effectLst>
              </a:rPr>
              <a:t>Cantalemessa</a:t>
            </a:r>
            <a:r>
              <a:rPr lang="en-GB" sz="2000" i="1" dirty="0" smtClean="0">
                <a:effectLst>
                  <a:outerShdw blurRad="38100" dist="38100" dir="2700000" algn="tl">
                    <a:srgbClr val="000000">
                      <a:alpha val="43137"/>
                    </a:srgbClr>
                  </a:outerShdw>
                </a:effectLst>
              </a:rPr>
              <a:t> quote, continued </a:t>
            </a:r>
          </a:p>
          <a:p>
            <a:pPr>
              <a:defRPr/>
            </a:pPr>
            <a:endParaRPr lang="en-GB" sz="3200" dirty="0" smtClean="0">
              <a:latin typeface="Times New Roman" pitchFamily="18" charset="0"/>
              <a:cs typeface="Times New Roman" pitchFamily="18" charset="0"/>
            </a:endParaRPr>
          </a:p>
          <a:p>
            <a:pPr>
              <a:defRPr/>
            </a:pPr>
            <a:r>
              <a:rPr lang="en-GB" sz="3200" dirty="0" smtClean="0">
                <a:latin typeface="Times New Roman" pitchFamily="18" charset="0"/>
                <a:cs typeface="Times New Roman" pitchFamily="18" charset="0"/>
              </a:rPr>
              <a:t>Spiritual interpretation is objective; it is interpretation done under the guidance, or by the light, of the Holy Spirit, who inspired the Scriptures in the first place. </a:t>
            </a:r>
          </a:p>
          <a:p>
            <a:pPr>
              <a:defRPr/>
            </a:pPr>
            <a:endParaRPr lang="en-GB" sz="1400" dirty="0" smtClean="0">
              <a:latin typeface="Times New Roman" pitchFamily="18" charset="0"/>
              <a:cs typeface="Times New Roman" pitchFamily="18" charset="0"/>
            </a:endParaRPr>
          </a:p>
          <a:p>
            <a:pPr>
              <a:defRPr/>
            </a:pPr>
            <a:r>
              <a:rPr lang="en-GB" sz="3200" dirty="0" smtClean="0">
                <a:latin typeface="Times New Roman" pitchFamily="18" charset="0"/>
                <a:cs typeface="Times New Roman" pitchFamily="18" charset="0"/>
              </a:rPr>
              <a:t>It is based on an historical event, that is, the redemptive act of Christ, who by his death and resurrection completes the plan of salvation, fulfils all types and prophecies, unveils all hidden mysteries, and offers us the true key for interpreting the whole Bible. </a:t>
            </a:r>
            <a:endParaRPr lang="en-US" sz="3200" dirty="0" smtClean="0">
              <a:latin typeface="Times New Roman" pitchFamily="18" charset="0"/>
              <a:cs typeface="Times New Roman" pitchFamily="18" charset="0"/>
            </a:endParaRPr>
          </a:p>
          <a:p>
            <a:pPr>
              <a:defRPr/>
            </a:pPr>
            <a:endParaRPr lang="en-GB" sz="3200" dirty="0" smtClean="0">
              <a:effectLst>
                <a:outerShdw blurRad="38100" dist="38100" dir="2700000" algn="tl">
                  <a:srgbClr val="000000">
                    <a:alpha val="43137"/>
                  </a:srgbClr>
                </a:outerShdw>
              </a:effectLst>
              <a:latin typeface="+mj-lt"/>
              <a:ea typeface="Calibri" pitchFamily="34" charset="0"/>
              <a:cs typeface="Times New Roman" pitchFamily="18" charset="0"/>
            </a:endParaRPr>
          </a:p>
          <a:p>
            <a:pPr>
              <a:defRPr/>
            </a:pPr>
            <a:endParaRPr lang="en-US" sz="3200" dirty="0">
              <a:effectLst>
                <a:outerShdw blurRad="38100" dist="38100" dir="2700000" algn="tl">
                  <a:srgbClr val="000000">
                    <a:alpha val="43137"/>
                  </a:srgbClr>
                </a:outerShdw>
              </a:effectLst>
              <a:latin typeface="+mj-lt"/>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pPr>
              <a:defRPr/>
            </a:pPr>
            <a:r>
              <a:rPr lang="en-US" sz="3600" dirty="0" smtClean="0">
                <a:effectLst>
                  <a:outerShdw blurRad="38100" dist="38100" dir="2700000" algn="tl">
                    <a:srgbClr val="000000">
                      <a:alpha val="43137"/>
                    </a:srgbClr>
                  </a:outerShdw>
                </a:effectLst>
                <a:cs typeface="Calibri" pitchFamily="34" charset="0"/>
              </a:rPr>
              <a:t>Scripture Study: Listening to God’s Word </a:t>
            </a:r>
            <a:endParaRPr lang="en-US" sz="3600" dirty="0" smtClean="0">
              <a:effectLst>
                <a:outerShdw blurRad="38100" dist="38100" dir="2700000" algn="tl">
                  <a:srgbClr val="000000">
                    <a:alpha val="43137"/>
                  </a:srgbClr>
                </a:outerShdw>
              </a:effectLst>
              <a:ea typeface="Calibri" pitchFamily="34" charset="0"/>
              <a:cs typeface="Times New Roman" pitchFamily="18" charset="0"/>
            </a:endParaRPr>
          </a:p>
        </p:txBody>
      </p:sp>
      <p:sp>
        <p:nvSpPr>
          <p:cNvPr id="10" name="Rectangle 9"/>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itle 1"/>
          <p:cNvSpPr txBox="1">
            <a:spLocks/>
          </p:cNvSpPr>
          <p:nvPr/>
        </p:nvSpPr>
        <p:spPr bwMode="auto">
          <a:xfrm>
            <a:off x="182563" y="76200"/>
            <a:ext cx="8656637" cy="6715125"/>
          </a:xfrm>
          <a:prstGeom prst="rect">
            <a:avLst/>
          </a:prstGeom>
          <a:noFill/>
          <a:ln>
            <a:noFill/>
          </a:ln>
          <a:extLst/>
        </p:spPr>
        <p:txBody>
          <a:bodyPr anchor="ctr"/>
          <a:lstStyle/>
          <a:p>
            <a:pPr algn="r">
              <a:defRPr/>
            </a:pPr>
            <a:r>
              <a:rPr lang="en-GB" sz="2000" i="1" dirty="0" err="1" smtClean="0">
                <a:effectLst>
                  <a:outerShdw blurRad="38100" dist="38100" dir="2700000" algn="tl">
                    <a:srgbClr val="000000">
                      <a:alpha val="43137"/>
                    </a:srgbClr>
                  </a:outerShdw>
                </a:effectLst>
              </a:rPr>
              <a:t>Cantalamessa</a:t>
            </a:r>
            <a:r>
              <a:rPr lang="en-GB" sz="2000" i="1" dirty="0" smtClean="0">
                <a:effectLst>
                  <a:outerShdw blurRad="38100" dist="38100" dir="2700000" algn="tl">
                    <a:srgbClr val="000000">
                      <a:alpha val="43137"/>
                    </a:srgbClr>
                  </a:outerShdw>
                </a:effectLst>
              </a:rPr>
              <a:t> </a:t>
            </a:r>
            <a:r>
              <a:rPr lang="en-GB" sz="2000" i="1" dirty="0" smtClean="0">
                <a:effectLst>
                  <a:outerShdw blurRad="38100" dist="38100" dir="2700000" algn="tl">
                    <a:srgbClr val="000000">
                      <a:alpha val="43137"/>
                    </a:srgbClr>
                  </a:outerShdw>
                </a:effectLst>
              </a:rPr>
              <a:t>quote, </a:t>
            </a:r>
            <a:r>
              <a:rPr lang="en-GB" sz="2000" i="1" dirty="0" smtClean="0">
                <a:effectLst>
                  <a:outerShdw blurRad="38100" dist="38100" dir="2700000" algn="tl">
                    <a:srgbClr val="000000">
                      <a:alpha val="43137"/>
                    </a:srgbClr>
                  </a:outerShdw>
                </a:effectLst>
              </a:rPr>
              <a:t>continued</a:t>
            </a:r>
          </a:p>
          <a:p>
            <a:pPr algn="r">
              <a:defRPr/>
            </a:pPr>
            <a:r>
              <a:rPr lang="en-GB" sz="1400" dirty="0" smtClean="0">
                <a:solidFill>
                  <a:schemeClr val="bg2">
                    <a:lumMod val="75000"/>
                  </a:schemeClr>
                </a:solidFill>
                <a:latin typeface="Times New Roman" pitchFamily="18" charset="0"/>
                <a:cs typeface="Times New Roman" pitchFamily="18" charset="0"/>
              </a:rPr>
              <a:t>.</a:t>
            </a:r>
          </a:p>
          <a:p>
            <a:pPr>
              <a:defRPr/>
            </a:pPr>
            <a:r>
              <a:rPr lang="en-GB" sz="3000" dirty="0" smtClean="0">
                <a:latin typeface="Times New Roman" pitchFamily="18" charset="0"/>
                <a:cs typeface="Times New Roman" pitchFamily="18" charset="0"/>
              </a:rPr>
              <a:t>Anyone </a:t>
            </a:r>
            <a:r>
              <a:rPr lang="en-GB" sz="3000" dirty="0">
                <a:latin typeface="Times New Roman" pitchFamily="18" charset="0"/>
                <a:cs typeface="Times New Roman" pitchFamily="18" charset="0"/>
              </a:rPr>
              <a:t>choosing to read the Scriptures after Christ's life while disregarding his act would be like someone persistently reading a musical score in the key of G when the composer has already moved into the key of  B; every single note after the shift would sound false and out of tune. </a:t>
            </a:r>
          </a:p>
          <a:p>
            <a:pPr>
              <a:defRPr/>
            </a:pPr>
            <a:endParaRPr lang="en-GB" sz="1400" dirty="0">
              <a:latin typeface="Times New Roman" pitchFamily="18" charset="0"/>
              <a:cs typeface="Times New Roman" pitchFamily="18" charset="0"/>
            </a:endParaRPr>
          </a:p>
          <a:p>
            <a:pPr>
              <a:defRPr/>
            </a:pPr>
            <a:r>
              <a:rPr lang="en-GB" sz="3000" dirty="0">
                <a:latin typeface="Times New Roman" pitchFamily="18" charset="0"/>
                <a:cs typeface="Times New Roman" pitchFamily="18" charset="0"/>
              </a:rPr>
              <a:t>The New Testament calls the new key "the Spirit," while it defines the old key as "the letter," saying that "the letter brings death, but the Spirit gives life" (2 </a:t>
            </a:r>
            <a:r>
              <a:rPr lang="en-GB" sz="3000" dirty="0" smtClean="0">
                <a:latin typeface="Times New Roman" pitchFamily="18" charset="0"/>
                <a:cs typeface="Times New Roman" pitchFamily="18" charset="0"/>
              </a:rPr>
              <a:t>Cor. </a:t>
            </a:r>
            <a:r>
              <a:rPr lang="en-GB" sz="3000" dirty="0">
                <a:latin typeface="Times New Roman" pitchFamily="18" charset="0"/>
                <a:cs typeface="Times New Roman" pitchFamily="18" charset="0"/>
              </a:rPr>
              <a:t>3:6). </a:t>
            </a:r>
            <a:endParaRPr lang="en-GB" sz="3000" dirty="0" smtClean="0">
              <a:latin typeface="Times New Roman" pitchFamily="18" charset="0"/>
              <a:cs typeface="Times New Roman" pitchFamily="18" charset="0"/>
            </a:endParaRPr>
          </a:p>
          <a:p>
            <a:pPr>
              <a:defRPr/>
            </a:pPr>
            <a:endParaRPr lang="en-GB" sz="1400" dirty="0" smtClean="0">
              <a:latin typeface="Times New Roman" pitchFamily="18" charset="0"/>
              <a:cs typeface="Times New Roman" pitchFamily="18" charset="0"/>
            </a:endParaRPr>
          </a:p>
          <a:p>
            <a:pPr>
              <a:defRPr/>
            </a:pPr>
            <a:r>
              <a:rPr lang="en-GB" sz="3000" dirty="0" smtClean="0">
                <a:latin typeface="Times New Roman" pitchFamily="18" charset="0"/>
                <a:cs typeface="Times New Roman" pitchFamily="18" charset="0"/>
              </a:rPr>
              <a:t>Reading </a:t>
            </a:r>
            <a:r>
              <a:rPr lang="en-GB" sz="3000" dirty="0">
                <a:latin typeface="Times New Roman" pitchFamily="18" charset="0"/>
                <a:cs typeface="Times New Roman" pitchFamily="18" charset="0"/>
              </a:rPr>
              <a:t>the Scriptures without the Holy Spirit would be like opening a book in the dark. </a:t>
            </a:r>
            <a:endParaRPr lang="en-US" sz="3000" dirty="0">
              <a:effectLst>
                <a:outerShdw blurRad="38100" dist="38100" dir="2700000" algn="tl">
                  <a:srgbClr val="000000">
                    <a:alpha val="43137"/>
                  </a:srgbClr>
                </a:outerShdw>
              </a:effectLst>
              <a:latin typeface="+mj-lt"/>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8799</TotalTime>
  <Words>1102</Words>
  <Application>Microsoft Office PowerPoint</Application>
  <PresentationFormat>On-screen Show (4:3)</PresentationFormat>
  <Paragraphs>144</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Default Design</vt:lpstr>
      <vt:lpstr>Slide 1</vt:lpstr>
      <vt:lpstr>Slide 2</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lpstr>Scripture Study: Listening to God’s Word </vt:lpstr>
    </vt:vector>
  </TitlesOfParts>
  <Company>xx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Life-threatening storm at sea</dc:title>
  <dc:creator>Don Schwager</dc:creator>
  <cp:lastModifiedBy>Mac Mini</cp:lastModifiedBy>
  <cp:revision>218</cp:revision>
  <dcterms:created xsi:type="dcterms:W3CDTF">2011-01-30T13:12:54Z</dcterms:created>
  <dcterms:modified xsi:type="dcterms:W3CDTF">2016-04-29T15:18:15Z</dcterms:modified>
</cp:coreProperties>
</file>