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20" r:id="rId3"/>
    <p:sldId id="344" r:id="rId4"/>
    <p:sldId id="342" r:id="rId5"/>
    <p:sldId id="343" r:id="rId6"/>
    <p:sldId id="340" r:id="rId7"/>
    <p:sldId id="319" r:id="rId8"/>
    <p:sldId id="341" r:id="rId9"/>
    <p:sldId id="326" r:id="rId10"/>
    <p:sldId id="318" r:id="rId11"/>
    <p:sldId id="337" r:id="rId12"/>
    <p:sldId id="338" r:id="rId13"/>
    <p:sldId id="335" r:id="rId14"/>
    <p:sldId id="324" r:id="rId15"/>
    <p:sldId id="327" r:id="rId16"/>
    <p:sldId id="332" r:id="rId17"/>
    <p:sldId id="333" r:id="rId18"/>
    <p:sldId id="334" r:id="rId19"/>
    <p:sldId id="329" r:id="rId20"/>
    <p:sldId id="284" r:id="rId21"/>
  </p:sldIdLst>
  <p:sldSz cx="9144000" cy="6858000" type="overhead"/>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B41"/>
    <a:srgbClr val="513B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46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0AF865-8DC9-43A6-9C16-E9E023C16E9D}" type="datetimeFigureOut">
              <a:rPr lang="en-US"/>
              <a:pPr>
                <a:defRPr/>
              </a:pPr>
              <a:t>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32BFF-8B7A-42BF-991C-45FA0B5F8792}" type="slidenum">
              <a:rPr lang="en-US"/>
              <a:pPr>
                <a:defRPr/>
              </a:pPr>
              <a:t>‹#›</a:t>
            </a:fld>
            <a:endParaRPr lang="en-US"/>
          </a:p>
        </p:txBody>
      </p:sp>
    </p:spTree>
    <p:extLst>
      <p:ext uri="{BB962C8B-B14F-4D97-AF65-F5344CB8AC3E}">
        <p14:creationId xmlns:p14="http://schemas.microsoft.com/office/powerpoint/2010/main" xmlns="" val="306314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1FF049-D791-4DA6-BF31-3606429AC9DD}" type="datetimeFigureOut">
              <a:rPr lang="en-US"/>
              <a:pPr>
                <a:defRPr/>
              </a:pPr>
              <a:t>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3B88CB-800A-4DC1-B61C-8832EA896AFE}" type="slidenum">
              <a:rPr lang="en-US"/>
              <a:pPr>
                <a:defRPr/>
              </a:pPr>
              <a:t>‹#›</a:t>
            </a:fld>
            <a:endParaRPr lang="en-US"/>
          </a:p>
        </p:txBody>
      </p:sp>
    </p:spTree>
    <p:extLst>
      <p:ext uri="{BB962C8B-B14F-4D97-AF65-F5344CB8AC3E}">
        <p14:creationId xmlns:p14="http://schemas.microsoft.com/office/powerpoint/2010/main" xmlns="" val="209466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AEB417-F40B-4F62-916E-FCC0B951C037}" type="datetimeFigureOut">
              <a:rPr lang="en-US"/>
              <a:pPr>
                <a:defRPr/>
              </a:pPr>
              <a:t>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8902CD-E921-4189-AD4C-7F594EB0AF56}" type="slidenum">
              <a:rPr lang="en-US"/>
              <a:pPr>
                <a:defRPr/>
              </a:pPr>
              <a:t>‹#›</a:t>
            </a:fld>
            <a:endParaRPr lang="en-US"/>
          </a:p>
        </p:txBody>
      </p:sp>
    </p:spTree>
    <p:extLst>
      <p:ext uri="{BB962C8B-B14F-4D97-AF65-F5344CB8AC3E}">
        <p14:creationId xmlns:p14="http://schemas.microsoft.com/office/powerpoint/2010/main" xmlns="" val="282654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23788D-D1AA-4979-99A5-3DC62D00B8CC}" type="datetimeFigureOut">
              <a:rPr lang="en-US"/>
              <a:pPr>
                <a:defRPr/>
              </a:pPr>
              <a:t>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7ACEE-9689-486E-B829-85F721B522B0}" type="slidenum">
              <a:rPr lang="en-US"/>
              <a:pPr>
                <a:defRPr/>
              </a:pPr>
              <a:t>‹#›</a:t>
            </a:fld>
            <a:endParaRPr lang="en-US"/>
          </a:p>
        </p:txBody>
      </p:sp>
    </p:spTree>
    <p:extLst>
      <p:ext uri="{BB962C8B-B14F-4D97-AF65-F5344CB8AC3E}">
        <p14:creationId xmlns:p14="http://schemas.microsoft.com/office/powerpoint/2010/main" xmlns="" val="203349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3E78C7-D25C-44A7-939F-D9D57F5BFE3D}" type="datetimeFigureOut">
              <a:rPr lang="en-US"/>
              <a:pPr>
                <a:defRPr/>
              </a:pPr>
              <a:t>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BF8D6-F048-42B2-867C-713A25B8B65F}" type="slidenum">
              <a:rPr lang="en-US"/>
              <a:pPr>
                <a:defRPr/>
              </a:pPr>
              <a:t>‹#›</a:t>
            </a:fld>
            <a:endParaRPr lang="en-US"/>
          </a:p>
        </p:txBody>
      </p:sp>
    </p:spTree>
    <p:extLst>
      <p:ext uri="{BB962C8B-B14F-4D97-AF65-F5344CB8AC3E}">
        <p14:creationId xmlns:p14="http://schemas.microsoft.com/office/powerpoint/2010/main" xmlns="" val="149384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8852C0-036F-469E-83D6-39530ACFF438}" type="datetimeFigureOut">
              <a:rPr lang="en-US"/>
              <a:pPr>
                <a:defRPr/>
              </a:pPr>
              <a:t>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296A4D-0F8A-442A-8E33-7A95E0D81C5A}" type="slidenum">
              <a:rPr lang="en-US"/>
              <a:pPr>
                <a:defRPr/>
              </a:pPr>
              <a:t>‹#›</a:t>
            </a:fld>
            <a:endParaRPr lang="en-US"/>
          </a:p>
        </p:txBody>
      </p:sp>
    </p:spTree>
    <p:extLst>
      <p:ext uri="{BB962C8B-B14F-4D97-AF65-F5344CB8AC3E}">
        <p14:creationId xmlns:p14="http://schemas.microsoft.com/office/powerpoint/2010/main" xmlns="" val="305136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53748B-C648-4555-A46A-D75DE815822F}" type="datetimeFigureOut">
              <a:rPr lang="en-US"/>
              <a:pPr>
                <a:defRPr/>
              </a:pPr>
              <a:t>2/3/2014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18BA03-722A-423F-877B-882C1F3B592D}" type="slidenum">
              <a:rPr lang="en-US"/>
              <a:pPr>
                <a:defRPr/>
              </a:pPr>
              <a:t>‹#›</a:t>
            </a:fld>
            <a:endParaRPr lang="en-US"/>
          </a:p>
        </p:txBody>
      </p:sp>
    </p:spTree>
    <p:extLst>
      <p:ext uri="{BB962C8B-B14F-4D97-AF65-F5344CB8AC3E}">
        <p14:creationId xmlns:p14="http://schemas.microsoft.com/office/powerpoint/2010/main" xmlns="" val="143871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5219EF-3403-4B5F-8D8D-72A6A8F61EB6}" type="datetimeFigureOut">
              <a:rPr lang="en-US"/>
              <a:pPr>
                <a:defRPr/>
              </a:pPr>
              <a:t>2/3/2014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33E883-50D1-4AB7-B4E0-97FB6C89B964}" type="slidenum">
              <a:rPr lang="en-US"/>
              <a:pPr>
                <a:defRPr/>
              </a:pPr>
              <a:t>‹#›</a:t>
            </a:fld>
            <a:endParaRPr lang="en-US"/>
          </a:p>
        </p:txBody>
      </p:sp>
    </p:spTree>
    <p:extLst>
      <p:ext uri="{BB962C8B-B14F-4D97-AF65-F5344CB8AC3E}">
        <p14:creationId xmlns:p14="http://schemas.microsoft.com/office/powerpoint/2010/main" xmlns="" val="340931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A0DD60-C293-44C0-B224-AA442E2DF5C2}" type="datetimeFigureOut">
              <a:rPr lang="en-US"/>
              <a:pPr>
                <a:defRPr/>
              </a:pPr>
              <a:t>2/3/2014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4A7416-F219-408D-BCE2-E3DEEDD52C20}" type="slidenum">
              <a:rPr lang="en-US"/>
              <a:pPr>
                <a:defRPr/>
              </a:pPr>
              <a:t>‹#›</a:t>
            </a:fld>
            <a:endParaRPr lang="en-US"/>
          </a:p>
        </p:txBody>
      </p:sp>
    </p:spTree>
    <p:extLst>
      <p:ext uri="{BB962C8B-B14F-4D97-AF65-F5344CB8AC3E}">
        <p14:creationId xmlns:p14="http://schemas.microsoft.com/office/powerpoint/2010/main" xmlns="" val="370950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B6F68D-A10A-409A-B98E-BF7CB597CFC1}" type="datetimeFigureOut">
              <a:rPr lang="en-US"/>
              <a:pPr>
                <a:defRPr/>
              </a:pPr>
              <a:t>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6CC803-96B4-4F36-9BE3-E6BFD025BAAF}" type="slidenum">
              <a:rPr lang="en-US"/>
              <a:pPr>
                <a:defRPr/>
              </a:pPr>
              <a:t>‹#›</a:t>
            </a:fld>
            <a:endParaRPr lang="en-US"/>
          </a:p>
        </p:txBody>
      </p:sp>
    </p:spTree>
    <p:extLst>
      <p:ext uri="{BB962C8B-B14F-4D97-AF65-F5344CB8AC3E}">
        <p14:creationId xmlns:p14="http://schemas.microsoft.com/office/powerpoint/2010/main" xmlns="" val="312240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21E563-ECE6-4B4A-B386-7A65179D7808}" type="datetimeFigureOut">
              <a:rPr lang="en-US"/>
              <a:pPr>
                <a:defRPr/>
              </a:pPr>
              <a:t>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EDCDB5-161C-4288-B64F-4441BE52E8B6}" type="slidenum">
              <a:rPr lang="en-US"/>
              <a:pPr>
                <a:defRPr/>
              </a:pPr>
              <a:t>‹#›</a:t>
            </a:fld>
            <a:endParaRPr lang="en-US"/>
          </a:p>
        </p:txBody>
      </p:sp>
    </p:spTree>
    <p:extLst>
      <p:ext uri="{BB962C8B-B14F-4D97-AF65-F5344CB8AC3E}">
        <p14:creationId xmlns:p14="http://schemas.microsoft.com/office/powerpoint/2010/main" xmlns="" val="317539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C007399-68EE-4FEB-978C-B4113C21C0CD}" type="datetimeFigureOut">
              <a:rPr lang="en-US"/>
              <a:pPr>
                <a:defRPr/>
              </a:pPr>
              <a:t>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8CF61B8-8B13-40B7-88C0-CEA8194CF8D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ible-waterfall-carden5.jpg"/>
          <p:cNvPicPr>
            <a:picLocks noChangeAspect="1"/>
          </p:cNvPicPr>
          <p:nvPr/>
        </p:nvPicPr>
        <p:blipFill>
          <a:blip r:embed="rId2"/>
          <a:stretch>
            <a:fillRect/>
          </a:stretch>
        </p:blipFill>
        <p:spPr>
          <a:xfrm>
            <a:off x="2357422" y="71414"/>
            <a:ext cx="6500890" cy="6786586"/>
          </a:xfrm>
          <a:prstGeom prst="rect">
            <a:avLst/>
          </a:prstGeom>
        </p:spPr>
      </p:pic>
      <p:sp>
        <p:nvSpPr>
          <p:cNvPr id="12" name="Title 1"/>
          <p:cNvSpPr txBox="1">
            <a:spLocks/>
          </p:cNvSpPr>
          <p:nvPr/>
        </p:nvSpPr>
        <p:spPr bwMode="auto">
          <a:xfrm>
            <a:off x="642910" y="500042"/>
            <a:ext cx="5072098" cy="409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The </a:t>
            </a: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Power,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Truth, and</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Authority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of God’s Word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in Scripture</a:t>
            </a:r>
            <a:endPar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513B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143446" y="2285992"/>
            <a:ext cx="8893050" cy="4572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3200" dirty="0" smtClean="0">
              <a:latin typeface="Times New Roman" pitchFamily="18" charset="0"/>
              <a:cs typeface="Times New Roman" pitchFamily="18" charset="0"/>
            </a:endParaRPr>
          </a:p>
          <a:p>
            <a:r>
              <a:rPr lang="en-US" sz="2800" dirty="0" smtClean="0"/>
              <a:t>The authority of scripture, in the traditional approach, is grounded in its origin. The scripture is composed of writings which come from God. They contain the highest revelation of God and of his intentions for the human race. The scriptures are not merely human books or collections of human opinion, although they are also these things. They are books which contain God's revelation of himself. </a:t>
            </a:r>
          </a:p>
          <a:p>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pic>
        <p:nvPicPr>
          <p:cNvPr id="6" name="Picture 5" descr="overview-by-kevin-carden.jpg"/>
          <p:cNvPicPr>
            <a:picLocks noChangeAspect="1"/>
          </p:cNvPicPr>
          <p:nvPr/>
        </p:nvPicPr>
        <p:blipFill>
          <a:blip r:embed="rId2"/>
          <a:stretch>
            <a:fillRect/>
          </a:stretch>
        </p:blipFill>
        <p:spPr>
          <a:xfrm>
            <a:off x="571472" y="51345"/>
            <a:ext cx="7929618" cy="2163209"/>
          </a:xfrm>
          <a:prstGeom prst="rect">
            <a:avLst/>
          </a:prstGeom>
        </p:spPr>
      </p:pic>
    </p:spTree>
    <p:extLst>
      <p:ext uri="{BB962C8B-B14F-4D97-AF65-F5344CB8AC3E}">
        <p14:creationId xmlns:p14="http://schemas.microsoft.com/office/powerpoint/2010/main" xmlns="" val="3968746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108106" y="785794"/>
            <a:ext cx="8893050" cy="5715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smtClean="0"/>
              <a:t>When </a:t>
            </a:r>
            <a:r>
              <a:rPr lang="en-US" sz="3200" dirty="0" smtClean="0"/>
              <a:t>people deal with scripture, they deal with God himself-the creator of the universe, the one who has all power in heaven and earth, and who knows all things. They are dealing with the one whose opinions count, whose word is automatically truth because he knows everything, and because he does not lie. God himself is a rock, and his words are faithful and true. Therefore, anyone who does not approach the scripture with fear of the Lord either does not know what the scriptures are or does not know who the Lord is.  </a:t>
            </a:r>
            <a:br>
              <a:rPr lang="en-US" sz="3200" dirty="0" smtClean="0"/>
            </a:b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xmlns="" val="3968746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250950" y="1000108"/>
            <a:ext cx="8893050" cy="4572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3200" dirty="0" smtClean="0">
              <a:latin typeface="Times New Roman" pitchFamily="18" charset="0"/>
              <a:cs typeface="Times New Roman" pitchFamily="18" charset="0"/>
            </a:endParaRPr>
          </a:p>
          <a:p>
            <a:r>
              <a:rPr lang="en-US" sz="3000" dirty="0">
                <a:latin typeface="Times New Roman" pitchFamily="18" charset="0"/>
                <a:cs typeface="Times New Roman" pitchFamily="18" charset="0"/>
              </a:rPr>
              <a:t>To say that the </a:t>
            </a:r>
            <a:r>
              <a:rPr lang="en-US" sz="3000" dirty="0" smtClean="0">
                <a:latin typeface="Times New Roman" pitchFamily="18" charset="0"/>
                <a:cs typeface="Times New Roman" pitchFamily="18" charset="0"/>
              </a:rPr>
              <a:t>Scripture </a:t>
            </a:r>
            <a:r>
              <a:rPr lang="en-US" sz="3000" dirty="0">
                <a:latin typeface="Times New Roman" pitchFamily="18" charset="0"/>
                <a:cs typeface="Times New Roman" pitchFamily="18" charset="0"/>
              </a:rPr>
              <a:t>has the highest "authority" in this case does not necessarily mean that there are no other authorities or that there is nothing else which also has highest authority. Some would hold, for instance, that tradition, reason, or personal revelation likewise have highest authority. In the sense used here, highest authority means that there is nothing which should cause Christians to contradict or otherwise set themselves at odds with </a:t>
            </a:r>
            <a:r>
              <a:rPr lang="en-US" sz="3000" dirty="0" smtClean="0">
                <a:latin typeface="Times New Roman" pitchFamily="18" charset="0"/>
                <a:cs typeface="Times New Roman" pitchFamily="18" charset="0"/>
              </a:rPr>
              <a:t>Scripture.</a:t>
            </a:r>
            <a:endParaRPr kumimoji="0" lang="en-GB" sz="3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Calibri" pitchFamily="34" charset="0"/>
              <a:cs typeface="Times New Roman" pitchFamily="18" charset="0"/>
            </a:endParaRPr>
          </a:p>
          <a:p>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xmlns="" val="3968746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179544" y="785794"/>
            <a:ext cx="8893050" cy="4572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3200" dirty="0" smtClean="0">
              <a:latin typeface="Times New Roman" pitchFamily="18" charset="0"/>
              <a:cs typeface="Times New Roman" pitchFamily="18" charset="0"/>
            </a:endParaRPr>
          </a:p>
          <a:p>
            <a:r>
              <a:rPr lang="en-US" sz="3200" dirty="0" smtClean="0"/>
              <a:t>A more traditional word for describing the claim scripture has upon the Christian is "canonical." The word "canon" means "rule" in the sense of a "yardstick" or "ruler." Something which is canonical is a standard for measuring or judging something else. In this sense, the canonical scripture is the standard against which all other opinions can be measured. If something is at odds with scripture, it is not Christian and therefore for a Christian not true. </a:t>
            </a:r>
            <a:br>
              <a:rPr lang="en-US" sz="3200" dirty="0" smtClean="0"/>
            </a:b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xmlns="" val="3968746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52"/>
            <a:ext cx="8929718" cy="6384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000" dirty="0" smtClean="0">
                <a:latin typeface="Times New Roman" pitchFamily="18" charset="0"/>
                <a:cs typeface="Times New Roman" pitchFamily="18" charset="0"/>
              </a:rPr>
              <a:t>Scripture presents </a:t>
            </a:r>
            <a:r>
              <a:rPr lang="en-US" sz="3000" dirty="0">
                <a:latin typeface="Times New Roman" pitchFamily="18" charset="0"/>
                <a:cs typeface="Times New Roman" pitchFamily="18" charset="0"/>
              </a:rPr>
              <a:t>words from God, the Lord of all, and it must be believed and obeyed. To use a term from the New Testament (2 </a:t>
            </a:r>
            <a:r>
              <a:rPr lang="en-US" sz="3000" dirty="0" smtClean="0">
                <a:latin typeface="Times New Roman" pitchFamily="18" charset="0"/>
                <a:cs typeface="Times New Roman" pitchFamily="18" charset="0"/>
              </a:rPr>
              <a:t>Cor. 11:4</a:t>
            </a:r>
            <a:r>
              <a:rPr lang="en-US" sz="3000" dirty="0">
                <a:latin typeface="Times New Roman" pitchFamily="18" charset="0"/>
                <a:cs typeface="Times New Roman" pitchFamily="18" charset="0"/>
              </a:rPr>
              <a:t>), Christians must "</a:t>
            </a:r>
            <a:r>
              <a:rPr lang="en-US" sz="3000" dirty="0" smtClean="0">
                <a:latin typeface="Times New Roman" pitchFamily="18" charset="0"/>
                <a:cs typeface="Times New Roman" pitchFamily="18" charset="0"/>
              </a:rPr>
              <a:t>submit“ their </a:t>
            </a:r>
            <a:r>
              <a:rPr lang="en-US" sz="3000" dirty="0">
                <a:latin typeface="Times New Roman" pitchFamily="18" charset="0"/>
                <a:cs typeface="Times New Roman" pitchFamily="18" charset="0"/>
              </a:rPr>
              <a:t>minds, indeed their whole lives, to it. That submission includes both believing it where the </a:t>
            </a:r>
            <a:r>
              <a:rPr lang="en-US" sz="3000" dirty="0" smtClean="0">
                <a:latin typeface="Times New Roman" pitchFamily="18" charset="0"/>
                <a:cs typeface="Times New Roman" pitchFamily="18" charset="0"/>
              </a:rPr>
              <a:t>Scripture </a:t>
            </a:r>
            <a:r>
              <a:rPr lang="en-US" sz="3000" dirty="0">
                <a:latin typeface="Times New Roman" pitchFamily="18" charset="0"/>
                <a:cs typeface="Times New Roman" pitchFamily="18" charset="0"/>
              </a:rPr>
              <a:t>proclaims a fact about the Christian faith, and obeying it where the </a:t>
            </a:r>
            <a:r>
              <a:rPr lang="en-US" sz="3000" dirty="0" smtClean="0">
                <a:latin typeface="Times New Roman" pitchFamily="18" charset="0"/>
                <a:cs typeface="Times New Roman" pitchFamily="18" charset="0"/>
              </a:rPr>
              <a:t>Scripture </a:t>
            </a:r>
            <a:r>
              <a:rPr lang="en-US" sz="3000" dirty="0">
                <a:latin typeface="Times New Roman" pitchFamily="18" charset="0"/>
                <a:cs typeface="Times New Roman" pitchFamily="18" charset="0"/>
              </a:rPr>
              <a:t>indicates the Lord's </a:t>
            </a:r>
            <a:r>
              <a:rPr lang="en-US" sz="3000" dirty="0" smtClean="0">
                <a:latin typeface="Times New Roman" pitchFamily="18" charset="0"/>
                <a:cs typeface="Times New Roman" pitchFamily="18" charset="0"/>
              </a:rPr>
              <a:t>desires… </a:t>
            </a:r>
          </a:p>
          <a:p>
            <a:endParaRPr lang="en-US" sz="16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Scriptural </a:t>
            </a:r>
            <a:r>
              <a:rPr lang="en-US" sz="3000" dirty="0">
                <a:latin typeface="Times New Roman" pitchFamily="18" charset="0"/>
                <a:cs typeface="Times New Roman" pitchFamily="18" charset="0"/>
              </a:rPr>
              <a:t>teaching is not merely one of many opinions, viewpoints, or theologies. It is the standard against which all other opinions must be measured. If other views do not correspond, they must be rejected.</a:t>
            </a:r>
            <a:r>
              <a:rPr lang="en-US" sz="3200" dirty="0">
                <a:latin typeface="Times New Roman" pitchFamily="18" charset="0"/>
                <a:cs typeface="Times New Roman" pitchFamily="18" charset="0"/>
              </a:rPr>
              <a:t> </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16632"/>
            <a:ext cx="8929718" cy="6741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Approaching Scripture </a:t>
            </a:r>
            <a:r>
              <a:rPr lang="en-US" sz="3200" dirty="0">
                <a:latin typeface="Times New Roman" pitchFamily="18" charset="0"/>
                <a:cs typeface="Times New Roman" pitchFamily="18" charset="0"/>
              </a:rPr>
              <a:t>is approaching the Lord himself. It should be received as a message from the Lord. The appropriate attitude is one of </a:t>
            </a:r>
            <a:r>
              <a:rPr lang="en-US" sz="3200" dirty="0" smtClean="0">
                <a:latin typeface="Times New Roman" pitchFamily="18" charset="0"/>
                <a:cs typeface="Times New Roman" pitchFamily="18" charset="0"/>
              </a:rPr>
              <a:t>submission </a:t>
            </a:r>
            <a:r>
              <a:rPr lang="en-US" sz="3200" dirty="0">
                <a:latin typeface="Times New Roman" pitchFamily="18" charset="0"/>
                <a:cs typeface="Times New Roman" pitchFamily="18" charset="0"/>
              </a:rPr>
              <a:t>that should mark any relationship with the Lord. </a:t>
            </a:r>
            <a:br>
              <a:rPr lang="en-US" sz="3200" dirty="0">
                <a:latin typeface="Times New Roman" pitchFamily="18" charset="0"/>
                <a:cs typeface="Times New Roman" pitchFamily="18" charset="0"/>
              </a:rPr>
            </a:b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ideal for a Christian is to submit totally to God, to be molded and formed by him, to desire first and foremost to be what God wants. The Christian is the servant (</a:t>
            </a:r>
            <a:r>
              <a:rPr lang="en-US" sz="3200" dirty="0" err="1">
                <a:latin typeface="Times New Roman" pitchFamily="18" charset="0"/>
                <a:cs typeface="Times New Roman" pitchFamily="18" charset="0"/>
              </a:rPr>
              <a:t>doulos</a:t>
            </a:r>
            <a:r>
              <a:rPr lang="en-US" sz="3200" dirty="0">
                <a:latin typeface="Times New Roman" pitchFamily="18" charset="0"/>
                <a:cs typeface="Times New Roman" pitchFamily="18" charset="0"/>
              </a:rPr>
              <a:t>-slave) of Jesus Christ; perhaps a voluntary servant, but a servant nonetheless (</a:t>
            </a:r>
            <a:r>
              <a:rPr lang="en-US" sz="3200" dirty="0" smtClean="0">
                <a:latin typeface="Times New Roman" pitchFamily="18" charset="0"/>
                <a:cs typeface="Times New Roman" pitchFamily="18" charset="0"/>
              </a:rPr>
              <a:t>Rom. </a:t>
            </a:r>
            <a:r>
              <a:rPr lang="en-US" sz="3200" dirty="0">
                <a:latin typeface="Times New Roman" pitchFamily="18" charset="0"/>
                <a:cs typeface="Times New Roman" pitchFamily="18" charset="0"/>
              </a:rPr>
              <a:t>6:16-23). He is the person whose life does not belong to himself, but who has given it completely, his mind included, to </a:t>
            </a:r>
            <a:r>
              <a:rPr lang="en-US" sz="3200" dirty="0" smtClean="0">
                <a:latin typeface="Times New Roman" pitchFamily="18" charset="0"/>
                <a:cs typeface="Times New Roman" pitchFamily="18" charset="0"/>
              </a:rPr>
              <a:t>another – his Lord</a:t>
            </a:r>
            <a:r>
              <a:rPr lang="en-US" sz="3200" dirty="0">
                <a:latin typeface="Times New Roman" pitchFamily="18" charset="0"/>
                <a:cs typeface="Times New Roman" pitchFamily="18" charset="0"/>
              </a:rPr>
              <a:t>.</a:t>
            </a:r>
            <a:r>
              <a:rPr lang="en-US" sz="3200" dirty="0"/>
              <a:t> </a:t>
            </a:r>
            <a:br>
              <a:rPr lang="en-US" sz="3200" dirty="0"/>
            </a:br>
            <a:r>
              <a:rPr lang="en-US" sz="3200" dirty="0">
                <a:latin typeface="Times New Roman" pitchFamily="18" charset="0"/>
                <a:cs typeface="Times New Roman" pitchFamily="18" charset="0"/>
              </a:rPr>
              <a:t> </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651329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259532"/>
            <a:ext cx="8929718" cy="6741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3200" dirty="0" smtClean="0">
              <a:latin typeface="Times New Roman" pitchFamily="18" charset="0"/>
              <a:cs typeface="Times New Roman" pitchFamily="18" charset="0"/>
            </a:endParaRPr>
          </a:p>
          <a:p>
            <a:r>
              <a:rPr lang="en-US" sz="2800" dirty="0" smtClean="0"/>
              <a:t>Both Catholics and Protestants stand on the same ground in approaching the scripture as authoritative truth from God. The Vatican Council II, in its Constitution on Divine Revelation (sec. 11), makes this point very clear:</a:t>
            </a:r>
          </a:p>
          <a:p>
            <a:r>
              <a:rPr lang="en-US" sz="2800" dirty="0" smtClean="0"/>
              <a:t> </a:t>
            </a:r>
          </a:p>
          <a:p>
            <a:r>
              <a:rPr lang="en-US" sz="2800" dirty="0" smtClean="0"/>
              <a:t>The divinely revealed realities, which are contained and presented in the text of sacred Scripture, have been written down under the inspiration of the Holy Spirit. For Holy Mother Church, relying on the faith of the apostolic age, accepts as sacred and canonical the books of the Old and New Testaments, whole and entire, with all their parts, on the grounds that, written under the inspiration of the Holy Spirit (cf. </a:t>
            </a:r>
            <a:r>
              <a:rPr lang="en-US" sz="2800" dirty="0" err="1" smtClean="0"/>
              <a:t>Jn</a:t>
            </a:r>
            <a:r>
              <a:rPr lang="en-US" sz="2800" dirty="0" smtClean="0"/>
              <a:t> 20:31; 2 Tm 3:16; 2 Pt 1:19-21; 3:15-16), they have God as their author, and have been handed on as such to the Church herself</a:t>
            </a:r>
            <a:r>
              <a:rPr lang="en-US" sz="3200" dirty="0" smtClean="0"/>
              <a:t>. </a:t>
            </a:r>
            <a:br>
              <a:rPr lang="en-US" sz="3200" dirty="0" smtClean="0"/>
            </a:br>
            <a:r>
              <a:rPr lang="en-US" sz="3200" dirty="0"/>
              <a:t/>
            </a:r>
            <a:br>
              <a:rPr lang="en-US" sz="3200" dirty="0"/>
            </a:br>
            <a:r>
              <a:rPr lang="en-US" sz="3200" dirty="0">
                <a:latin typeface="Times New Roman" pitchFamily="18" charset="0"/>
                <a:cs typeface="Times New Roman" pitchFamily="18" charset="0"/>
              </a:rPr>
              <a:t> </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65132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16632"/>
            <a:ext cx="8929718" cy="6741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dirty="0" smtClean="0"/>
              <a:t>To </a:t>
            </a:r>
            <a:r>
              <a:rPr lang="en-US" sz="2800" dirty="0" smtClean="0"/>
              <a:t>compose the sacred books, God chose certain men who, all the while he employed them in this task, made full use of their powers and faculties so that, though he acted in them and by them, it was as true authors that they consigned to writing whatever he wanted written, and no more. </a:t>
            </a:r>
            <a:br>
              <a:rPr lang="en-US" sz="2800" dirty="0" smtClean="0"/>
            </a:br>
            <a:endParaRPr lang="en-US" sz="2800" dirty="0" smtClean="0"/>
          </a:p>
          <a:p>
            <a:r>
              <a:rPr lang="en-US" sz="2800" dirty="0" smtClean="0"/>
              <a:t>Since, therefore, all that the inspired authors, or sacred writers, affirm should be regarded as affirmed by the Holy Spirit, we must acknowledge that the books of Scripture, firmly, faithfully and without error, teach that truth which God, for the sake of our salvation, wished to see confided to the sacred Scriptures. </a:t>
            </a:r>
            <a:r>
              <a:rPr lang="en-US" sz="3200" dirty="0"/>
              <a:t/>
            </a:r>
            <a:br>
              <a:rPr lang="en-US" sz="3200" dirty="0"/>
            </a:br>
            <a:r>
              <a:rPr lang="en-US" sz="3200" dirty="0">
                <a:latin typeface="Times New Roman" pitchFamily="18" charset="0"/>
                <a:cs typeface="Times New Roman" pitchFamily="18" charset="0"/>
              </a:rPr>
              <a:t> </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651329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16632"/>
            <a:ext cx="8929718" cy="6741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dirty="0" smtClean="0"/>
              <a:t>Thus </a:t>
            </a:r>
            <a:r>
              <a:rPr lang="en-US" sz="2800" dirty="0" smtClean="0"/>
              <a:t>"all Scripture is inspired by God, and profitable for teaching, for reproof, for correction and for training in righteousness, so that the man of God may be complete, equipped for every good work" (2 Tm 3:16-17,13 Gk. text). </a:t>
            </a:r>
          </a:p>
          <a:p>
            <a:r>
              <a:rPr lang="en-US" sz="3200" dirty="0" smtClean="0"/>
              <a:t> </a:t>
            </a:r>
          </a:p>
          <a:p>
            <a:r>
              <a:rPr lang="en-US" sz="2800" dirty="0" smtClean="0"/>
              <a:t>In Catholic teaching as well as in Protestant teaching, nothing can overrule or contradict scripture-not pope, council, inspired prophet, or great theologian. </a:t>
            </a:r>
            <a:br>
              <a:rPr lang="en-US" sz="2800" dirty="0" smtClean="0"/>
            </a:br>
            <a:r>
              <a:rPr lang="en-US" sz="3200" dirty="0"/>
              <a:t/>
            </a:r>
            <a:br>
              <a:rPr lang="en-US" sz="3200" dirty="0"/>
            </a:br>
            <a:r>
              <a:rPr lang="en-US" sz="3200" dirty="0">
                <a:latin typeface="Times New Roman" pitchFamily="18" charset="0"/>
                <a:cs typeface="Times New Roman" pitchFamily="18" charset="0"/>
              </a:rPr>
              <a:t> </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651329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24992" y="311187"/>
            <a:ext cx="8894016" cy="623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600" i="1" dirty="0" smtClean="0"/>
              <a:t>The Spirit – Force of the Word</a:t>
            </a:r>
          </a:p>
          <a:p>
            <a:pPr algn="ctr"/>
            <a:r>
              <a:rPr lang="en-GB" sz="2800" i="1" dirty="0" smtClean="0"/>
              <a:t>Quote from </a:t>
            </a:r>
            <a:r>
              <a:rPr lang="en-GB" sz="2800" i="1" dirty="0" err="1" smtClean="0"/>
              <a:t>Raniero</a:t>
            </a:r>
            <a:r>
              <a:rPr lang="en-GB" sz="2800" i="1" dirty="0" smtClean="0"/>
              <a:t> </a:t>
            </a:r>
            <a:r>
              <a:rPr lang="en-GB" sz="2800" i="1" dirty="0" err="1" smtClean="0"/>
              <a:t>Cantalemessa</a:t>
            </a:r>
            <a:endParaRPr lang="en-GB" sz="2800" i="1" dirty="0" smtClean="0"/>
          </a:p>
          <a:p>
            <a:endParaRPr lang="en-GB" sz="2000" dirty="0" smtClean="0"/>
          </a:p>
          <a:p>
            <a:r>
              <a:rPr lang="en-GB" sz="3000" dirty="0">
                <a:latin typeface="Times New Roman" pitchFamily="18" charset="0"/>
                <a:cs typeface="Times New Roman" pitchFamily="18" charset="0"/>
              </a:rPr>
              <a:t>The Spirit does not give Jesus the word to preach, for Jesus is himself the Word of God, but </a:t>
            </a:r>
            <a:r>
              <a:rPr lang="en-GB" sz="3000" dirty="0" smtClean="0">
                <a:latin typeface="Times New Roman" pitchFamily="18" charset="0"/>
                <a:cs typeface="Times New Roman" pitchFamily="18" charset="0"/>
              </a:rPr>
              <a:t>the Spirit gives </a:t>
            </a:r>
            <a:r>
              <a:rPr lang="en-GB" sz="3000" dirty="0">
                <a:latin typeface="Times New Roman" pitchFamily="18" charset="0"/>
                <a:cs typeface="Times New Roman" pitchFamily="18" charset="0"/>
              </a:rPr>
              <a:t>force to his word, and so is the very force of the word of </a:t>
            </a:r>
            <a:r>
              <a:rPr lang="en-GB" sz="3000" dirty="0" smtClean="0">
                <a:latin typeface="Times New Roman" pitchFamily="18" charset="0"/>
                <a:cs typeface="Times New Roman" pitchFamily="18" charset="0"/>
              </a:rPr>
              <a:t>God… He confers </a:t>
            </a:r>
            <a:r>
              <a:rPr lang="en-GB" sz="3000" dirty="0">
                <a:latin typeface="Times New Roman" pitchFamily="18" charset="0"/>
                <a:cs typeface="Times New Roman" pitchFamily="18" charset="0"/>
              </a:rPr>
              <a:t>authority on it (“He speaks with authority!”) and </a:t>
            </a:r>
            <a:r>
              <a:rPr lang="en-GB" sz="3000" dirty="0" err="1">
                <a:latin typeface="Times New Roman" pitchFamily="18" charset="0"/>
                <a:cs typeface="Times New Roman" pitchFamily="18" charset="0"/>
              </a:rPr>
              <a:t>efficacity</a:t>
            </a:r>
            <a:r>
              <a:rPr lang="en-GB" sz="3000" dirty="0" smtClean="0">
                <a:latin typeface="Times New Roman" pitchFamily="18" charset="0"/>
                <a:cs typeface="Times New Roman" pitchFamily="18" charset="0"/>
              </a:rPr>
              <a:t>. </a:t>
            </a:r>
          </a:p>
          <a:p>
            <a:r>
              <a:rPr lang="en-GB" dirty="0" smtClean="0">
                <a:solidFill>
                  <a:srgbClr val="154B41"/>
                </a:solidFill>
                <a:latin typeface="Times New Roman" pitchFamily="18" charset="0"/>
                <a:cs typeface="Times New Roman" pitchFamily="18" charset="0"/>
              </a:rPr>
              <a:t>..</a:t>
            </a:r>
          </a:p>
          <a:p>
            <a:r>
              <a:rPr lang="en-GB" sz="3000" dirty="0" smtClean="0">
                <a:latin typeface="Times New Roman" pitchFamily="18" charset="0"/>
                <a:cs typeface="Times New Roman" pitchFamily="18" charset="0"/>
              </a:rPr>
              <a:t>When </a:t>
            </a:r>
            <a:r>
              <a:rPr lang="en-GB" sz="3000" dirty="0">
                <a:latin typeface="Times New Roman" pitchFamily="18" charset="0"/>
                <a:cs typeface="Times New Roman" pitchFamily="18" charset="0"/>
              </a:rPr>
              <a:t>Jesus speaks, things always happen: the paralyzed man stands up, the sea grows calm, the fig-tree withers, “the blind regain their sight, the lame walk, lepers are cleansed, the deaf  hear, the dead are raised, the poor have the good news proclaimed to them” (Luke 7:22). </a:t>
            </a:r>
            <a:endParaRPr kumimoji="0" lang="en-US" sz="3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499463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71406" y="428604"/>
            <a:ext cx="9001156" cy="2286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
        <p:nvSpPr>
          <p:cNvPr id="8" name="Title 1"/>
          <p:cNvSpPr txBox="1">
            <a:spLocks/>
          </p:cNvSpPr>
          <p:nvPr/>
        </p:nvSpPr>
        <p:spPr bwMode="auto">
          <a:xfrm>
            <a:off x="642910" y="642918"/>
            <a:ext cx="7777590" cy="5301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600" b="1" baseline="30000" dirty="0" smtClean="0">
                <a:effectLst>
                  <a:outerShdw blurRad="38100" dist="38100" dir="2700000" algn="tl">
                    <a:srgbClr val="000000">
                      <a:alpha val="43137"/>
                    </a:srgbClr>
                  </a:outerShdw>
                </a:effectLst>
              </a:rPr>
              <a:t>The Power and Authority of God’s Word</a:t>
            </a:r>
          </a:p>
          <a:p>
            <a:endParaRPr kumimoji="0" lang="en-GB" sz="3200" b="1"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a:p>
            <a:r>
              <a:rPr lang="en-GB"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What kind of authority and power does Scripture have? It has God’s authority and power. God is it’s divine author. It’s origin is in God. </a:t>
            </a:r>
          </a:p>
          <a:p>
            <a:endParaRPr lang="en-GB"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endParaRPr>
          </a:p>
          <a:p>
            <a:r>
              <a:rPr lang="en-GB"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It has spiritual authority – the authority of the Holy Spirit who inspired it human writers (authors) who were led by the Spirit to write what God revealed to them. </a:t>
            </a:r>
          </a:p>
          <a:p>
            <a:endParaRPr kumimoji="0" lang="en-GB" sz="3200" b="1"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a:p>
            <a:r>
              <a:rPr lang="en-GB"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God’s word is truth because he is the source of all that is true, good, wise, and holy. His word is utterly reliable and trustworthy because God is faithful and trustworthy. In him there is no lie or falsehood, and no empty or broken promises.</a:t>
            </a:r>
          </a:p>
          <a:p>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xmlns="" val="2123380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utterstock_105822167-open-bible.jpg"/>
          <p:cNvPicPr>
            <a:picLocks noChangeAspect="1"/>
          </p:cNvPicPr>
          <p:nvPr/>
        </p:nvPicPr>
        <p:blipFill>
          <a:blip r:embed="rId2"/>
          <a:stretch>
            <a:fillRect/>
          </a:stretch>
        </p:blipFill>
        <p:spPr>
          <a:xfrm>
            <a:off x="142906" y="0"/>
            <a:ext cx="8858250" cy="6858000"/>
          </a:xfrm>
          <a:prstGeom prst="rect">
            <a:avLst/>
          </a:prstGeom>
        </p:spPr>
      </p:pic>
      <p:sp>
        <p:nvSpPr>
          <p:cNvPr id="12" name="Title 1"/>
          <p:cNvSpPr txBox="1">
            <a:spLocks/>
          </p:cNvSpPr>
          <p:nvPr/>
        </p:nvSpPr>
        <p:spPr bwMode="auto">
          <a:xfrm>
            <a:off x="214282" y="5856287"/>
            <a:ext cx="8662990"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Scripture Study Course</a:t>
            </a:r>
            <a:endPar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71406" y="428604"/>
            <a:ext cx="9001156" cy="2286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
        <p:nvSpPr>
          <p:cNvPr id="8" name="Title 1"/>
          <p:cNvSpPr txBox="1">
            <a:spLocks/>
          </p:cNvSpPr>
          <p:nvPr/>
        </p:nvSpPr>
        <p:spPr bwMode="auto">
          <a:xfrm>
            <a:off x="642910" y="642918"/>
            <a:ext cx="7777590" cy="5929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4000" b="1" baseline="30000" dirty="0" smtClean="0">
                <a:effectLst>
                  <a:outerShdw blurRad="38100" dist="38100" dir="2700000" algn="tl">
                    <a:srgbClr val="000000">
                      <a:alpha val="43137"/>
                    </a:srgbClr>
                  </a:outerShdw>
                </a:effectLst>
                <a:latin typeface="+mj-lt"/>
              </a:rPr>
              <a:t>The Power of God’s Word</a:t>
            </a:r>
          </a:p>
          <a:p>
            <a:endParaRPr kumimoji="0" lang="en-GB" sz="3200" b="1"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a:p>
            <a:r>
              <a:rPr lang="en-US" sz="3000" dirty="0" smtClean="0"/>
              <a:t>“Is </a:t>
            </a:r>
            <a:r>
              <a:rPr lang="en-US" sz="3000" dirty="0" smtClean="0"/>
              <a:t>not my word like fire, declares the L</a:t>
            </a:r>
            <a:r>
              <a:rPr lang="en-US" sz="2400" dirty="0" smtClean="0"/>
              <a:t>ORD</a:t>
            </a:r>
            <a:r>
              <a:rPr lang="en-US" sz="3000" dirty="0" smtClean="0"/>
              <a:t>, and like a hammer that breaks the rock in pieces</a:t>
            </a:r>
            <a:r>
              <a:rPr lang="en-US" sz="3000" dirty="0" smtClean="0"/>
              <a:t>?”</a:t>
            </a:r>
          </a:p>
          <a:p>
            <a:pPr algn="r"/>
            <a:r>
              <a:rPr kumimoji="0" lang="en-GB" sz="3200" b="1"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rPr>
              <a:t>- Jeremiah 23:29</a:t>
            </a:r>
          </a:p>
          <a:p>
            <a:pPr>
              <a:buFontTx/>
              <a:buChar char="-"/>
            </a:pPr>
            <a:endParaRPr kumimoji="0" lang="en-GB" sz="3600" b="1"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a:p>
            <a:r>
              <a:rPr lang="en-US" sz="36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“For </a:t>
            </a:r>
            <a:r>
              <a:rPr lang="en-US" sz="36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as the rain and the snow come down from heaven, and return not thither but water the earth, making it bring forth and sprout, giving seed to the </a:t>
            </a:r>
            <a:r>
              <a:rPr lang="en-US" sz="3600" b="1" baseline="30000" dirty="0" err="1" smtClean="0">
                <a:effectLst>
                  <a:outerShdw blurRad="38100" dist="38100" dir="2700000" algn="tl">
                    <a:srgbClr val="000000">
                      <a:alpha val="43137"/>
                    </a:srgbClr>
                  </a:outerShdw>
                </a:effectLst>
                <a:latin typeface="+mj-lt"/>
                <a:ea typeface="Calibri" pitchFamily="34" charset="0"/>
                <a:cs typeface="Times New Roman" pitchFamily="18" charset="0"/>
              </a:rPr>
              <a:t>sower</a:t>
            </a:r>
            <a:r>
              <a:rPr lang="en-US" sz="36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 and bread to the </a:t>
            </a:r>
            <a:r>
              <a:rPr lang="en-US" sz="36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eater, so </a:t>
            </a:r>
            <a:r>
              <a:rPr lang="en-US" sz="36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shall my word be that goes forth from my mouth; it shall not return to me empty, but it shall accomplish that which I purpose, and prosper in the thing for which I sent it</a:t>
            </a:r>
            <a:r>
              <a:rPr lang="en-US" sz="36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a:t>
            </a:r>
          </a:p>
          <a:p>
            <a:pPr algn="r"/>
            <a:r>
              <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 Isaiah 55:10-11 </a:t>
            </a:r>
            <a:endPar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endParaRPr>
          </a:p>
          <a:p>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xmlns="" val="2123380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71406" y="428604"/>
            <a:ext cx="9001156" cy="2286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
        <p:nvSpPr>
          <p:cNvPr id="8" name="Title 1"/>
          <p:cNvSpPr txBox="1">
            <a:spLocks/>
          </p:cNvSpPr>
          <p:nvPr/>
        </p:nvSpPr>
        <p:spPr bwMode="auto">
          <a:xfrm>
            <a:off x="428596" y="428604"/>
            <a:ext cx="8501122" cy="6429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kumimoji="0" lang="en-GB" sz="3200" b="1"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a:p>
            <a:r>
              <a:rPr lang="en-US" sz="2400" b="1" dirty="0" smtClean="0"/>
              <a:t>This ‘Word’ Carried the Spirit’s Power to Change </a:t>
            </a:r>
            <a:r>
              <a:rPr lang="en-US" sz="2400" b="1" dirty="0" smtClean="0"/>
              <a:t>Lives</a:t>
            </a:r>
          </a:p>
          <a:p>
            <a:endParaRPr lang="en-US" sz="2400" dirty="0" smtClean="0"/>
          </a:p>
          <a:p>
            <a:r>
              <a:rPr lang="en-US" sz="2400" dirty="0" smtClean="0"/>
              <a:t>Paul expressed what the apostles all discovered: that this retelling of the ancient story, climaxing now in Jesus, carried power—power to change minds, hearts and lives</a:t>
            </a:r>
            <a:r>
              <a:rPr lang="en-US" sz="2400" dirty="0" smtClean="0"/>
              <a:t>.</a:t>
            </a:r>
          </a:p>
          <a:p>
            <a:endParaRPr lang="en-US" sz="2400" dirty="0" smtClean="0"/>
          </a:p>
          <a:p>
            <a:r>
              <a:rPr lang="en-US" sz="2400" dirty="0" smtClean="0"/>
              <a:t> </a:t>
            </a:r>
            <a:r>
              <a:rPr lang="en-US" sz="2400" dirty="0" smtClean="0"/>
              <a:t>‘The gospel is God’s power to salvation’ (Romans 1:16; compare 1 Thessalonians 1:5; 2:13). </a:t>
            </a:r>
            <a:endParaRPr lang="en-US" sz="2400" dirty="0" smtClean="0"/>
          </a:p>
          <a:p>
            <a:endParaRPr lang="en-US" sz="2400" dirty="0" smtClean="0"/>
          </a:p>
          <a:p>
            <a:r>
              <a:rPr lang="en-US" sz="2400" dirty="0" smtClean="0"/>
              <a:t>The </a:t>
            </a:r>
            <a:r>
              <a:rPr lang="en-US" sz="2400" dirty="0" smtClean="0"/>
              <a:t>‘word’ did not ‘offer itself’ in a take-it-or-leave-it fashion, any more than Caesar’s heralds would have said, ‘If you’d like a new kind of imperial experience, you might like to try giving allegiance to the new emperor.’ The word was announced as a sovereign summons, and it brought into being a new situation, new possibilities, and a new life-changing power</a:t>
            </a:r>
            <a:r>
              <a:rPr lang="en-US" sz="2400" dirty="0" smtClean="0"/>
              <a:t>..</a:t>
            </a:r>
          </a:p>
          <a:p>
            <a:endParaRPr lang="en-US" i="1" dirty="0" smtClean="0"/>
          </a:p>
          <a:p>
            <a:pPr lvl="1"/>
            <a:r>
              <a:rPr lang="en-US" dirty="0" smtClean="0"/>
              <a:t> Wright, N. T. (2005). Scripture and the Authority of </a:t>
            </a:r>
            <a:r>
              <a:rPr lang="en-US" dirty="0" smtClean="0"/>
              <a:t>God</a:t>
            </a:r>
            <a:endParaRPr lang="en-US" dirty="0" smtClean="0"/>
          </a:p>
          <a:p>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xmlns="" val="212338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71406" y="428604"/>
            <a:ext cx="9001156" cy="2286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
        <p:nvSpPr>
          <p:cNvPr id="8" name="Title 1"/>
          <p:cNvSpPr txBox="1">
            <a:spLocks/>
          </p:cNvSpPr>
          <p:nvPr/>
        </p:nvSpPr>
        <p:spPr bwMode="auto">
          <a:xfrm>
            <a:off x="428596" y="428604"/>
            <a:ext cx="8501122" cy="6429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kumimoji="0" lang="en-GB" sz="3200" b="1"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a:p>
            <a:r>
              <a:rPr lang="en-US" sz="2400" dirty="0" smtClean="0"/>
              <a:t>This ‘Word’ Carried the Spirit’s Power to Change </a:t>
            </a:r>
            <a:r>
              <a:rPr lang="en-US" sz="2400" dirty="0" smtClean="0"/>
              <a:t>Lives</a:t>
            </a:r>
          </a:p>
          <a:p>
            <a:endParaRPr lang="en-US" sz="2400" dirty="0" smtClean="0"/>
          </a:p>
          <a:p>
            <a:r>
              <a:rPr lang="en-US" sz="2400" dirty="0" smtClean="0"/>
              <a:t>The </a:t>
            </a:r>
            <a:r>
              <a:rPr lang="en-US" sz="2400" dirty="0" smtClean="0"/>
              <a:t>apostles and evangelists believed that the power thus unleashed was God’s own power, at work through the freshly outpoured Spirit, calling into being the new covenant people, the restored Israel-for-the-world. </a:t>
            </a:r>
            <a:endParaRPr lang="en-US" sz="2400" dirty="0" smtClean="0"/>
          </a:p>
          <a:p>
            <a:endParaRPr lang="en-US" sz="1400" dirty="0" smtClean="0"/>
          </a:p>
          <a:p>
            <a:r>
              <a:rPr lang="en-US" sz="2400" dirty="0" smtClean="0"/>
              <a:t>The </a:t>
            </a:r>
            <a:r>
              <a:rPr lang="en-US" sz="2400" dirty="0" smtClean="0"/>
              <a:t>‘word’ was not just information about the kingdom and its effects, important though that was and is. It was the way God’s kingdom, accomplished in Jesus, was making its way in the world (referred to in this fashion frequently in Acts, e.g. 6:7). </a:t>
            </a:r>
            <a:endParaRPr lang="en-US" sz="2400" dirty="0" smtClean="0"/>
          </a:p>
          <a:p>
            <a:endParaRPr lang="en-US" sz="1400" dirty="0" smtClean="0"/>
          </a:p>
          <a:p>
            <a:r>
              <a:rPr lang="en-US" sz="2400" dirty="0" smtClean="0"/>
              <a:t>The </a:t>
            </a:r>
            <a:r>
              <a:rPr lang="en-US" sz="2400" dirty="0" smtClean="0"/>
              <a:t>kingdom, we remind ourselves, was always about the creator God acting </a:t>
            </a:r>
            <a:r>
              <a:rPr lang="en-US" sz="2400" dirty="0" err="1" smtClean="0"/>
              <a:t>sovereignly</a:t>
            </a:r>
            <a:r>
              <a:rPr lang="en-US" sz="2400" dirty="0" smtClean="0"/>
              <a:t> to put the world to rights, judging evil and bringing forgiveness and new life. This was what the ‘word’ accomplished in those who heard it in faith and obedience</a:t>
            </a:r>
            <a:r>
              <a:rPr lang="en-US" sz="2400" dirty="0" smtClean="0"/>
              <a:t>.</a:t>
            </a:r>
          </a:p>
          <a:p>
            <a:endParaRPr lang="en-US" i="1" dirty="0" smtClean="0"/>
          </a:p>
          <a:p>
            <a:pPr lvl="1"/>
            <a:r>
              <a:rPr lang="en-US" dirty="0" smtClean="0"/>
              <a:t> Wright, N. T. (2005). Scripture and the Authority of </a:t>
            </a:r>
            <a:r>
              <a:rPr lang="en-US" dirty="0" smtClean="0"/>
              <a:t>God</a:t>
            </a:r>
            <a:endParaRPr lang="en-US" dirty="0" smtClean="0"/>
          </a:p>
          <a:p>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xmlns="" val="212338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785786" y="571480"/>
            <a:ext cx="7777590" cy="4286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600" b="1" baseline="30000" dirty="0" smtClean="0">
                <a:effectLst>
                  <a:outerShdw blurRad="38100" dist="38100" dir="2700000" algn="tl">
                    <a:srgbClr val="000000">
                      <a:alpha val="43137"/>
                    </a:srgbClr>
                  </a:outerShdw>
                </a:effectLst>
              </a:rPr>
              <a:t>The Truth of God’s Word</a:t>
            </a:r>
          </a:p>
          <a:p>
            <a:endParaRPr kumimoji="0" lang="en-GB" sz="3200" b="1"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a:p>
            <a:r>
              <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Sanctify </a:t>
            </a:r>
            <a:r>
              <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them in the truth; thy word is truth.</a:t>
            </a:r>
          </a:p>
          <a:p>
            <a:r>
              <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As you sent </a:t>
            </a:r>
            <a:r>
              <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me into the world, so I have sent them into the world. </a:t>
            </a:r>
          </a:p>
          <a:p>
            <a:r>
              <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And </a:t>
            </a:r>
            <a:r>
              <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for their sake I consecrate myself, that they also may be consecrated in truth. </a:t>
            </a:r>
            <a:r>
              <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 </a:t>
            </a:r>
          </a:p>
          <a:p>
            <a:pPr algn="r"/>
            <a:r>
              <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 John 17:17-19</a:t>
            </a:r>
            <a:endParaRPr lang="en-US"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endParaRPr>
          </a:p>
        </p:txBody>
      </p:sp>
    </p:spTree>
    <p:extLst>
      <p:ext uri="{BB962C8B-B14F-4D97-AF65-F5344CB8AC3E}">
        <p14:creationId xmlns:p14="http://schemas.microsoft.com/office/powerpoint/2010/main" xmlns="" val="2123380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467544" y="188640"/>
            <a:ext cx="8461158" cy="638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000" b="1" baseline="30000" dirty="0"/>
              <a:t>22 </a:t>
            </a:r>
            <a:r>
              <a:rPr lang="en-GB" sz="3000" dirty="0"/>
              <a:t>Having purified your souls by your obedience to the truth for a sincere brotherly love, love one another earnestly from a pure heart, since you have been born again, not of perishable seed but of imperishable, through the living and abiding word of God; </a:t>
            </a:r>
            <a:r>
              <a:rPr lang="en-GB" sz="3000" b="1" baseline="30000" dirty="0"/>
              <a:t>24 </a:t>
            </a:r>
            <a:r>
              <a:rPr lang="en-GB" sz="3000" dirty="0" smtClean="0"/>
              <a:t>for</a:t>
            </a:r>
          </a:p>
          <a:p>
            <a:r>
              <a:rPr lang="en-GB" sz="2000" dirty="0" smtClean="0">
                <a:solidFill>
                  <a:schemeClr val="bg2">
                    <a:lumMod val="50000"/>
                  </a:schemeClr>
                </a:solidFill>
              </a:rPr>
              <a:t>..</a:t>
            </a:r>
            <a:endParaRPr lang="en-GB" sz="2000" dirty="0">
              <a:solidFill>
                <a:schemeClr val="bg2">
                  <a:lumMod val="50000"/>
                </a:schemeClr>
              </a:solidFill>
            </a:endParaRPr>
          </a:p>
          <a:p>
            <a:r>
              <a:rPr lang="en-GB" sz="3000" dirty="0" smtClean="0"/>
              <a:t> “All </a:t>
            </a:r>
            <a:r>
              <a:rPr lang="en-GB" sz="3000" dirty="0"/>
              <a:t>flesh is like </a:t>
            </a:r>
            <a:r>
              <a:rPr lang="en-GB" sz="3000" dirty="0" smtClean="0"/>
              <a:t>grass and </a:t>
            </a:r>
            <a:r>
              <a:rPr lang="en-GB" sz="3000" dirty="0"/>
              <a:t>all its glory like the </a:t>
            </a:r>
            <a:r>
              <a:rPr lang="en-GB" sz="3000" dirty="0" smtClean="0"/>
              <a:t>        flower </a:t>
            </a:r>
            <a:r>
              <a:rPr lang="en-GB" sz="3000" dirty="0"/>
              <a:t>of grass</a:t>
            </a:r>
            <a:r>
              <a:rPr lang="en-GB" sz="3000" dirty="0" smtClean="0"/>
              <a:t>. The </a:t>
            </a:r>
            <a:r>
              <a:rPr lang="en-GB" sz="3000" dirty="0"/>
              <a:t>grass withers</a:t>
            </a:r>
            <a:r>
              <a:rPr lang="en-GB" sz="3000" dirty="0" smtClean="0"/>
              <a:t>,</a:t>
            </a:r>
            <a:r>
              <a:rPr lang="en-GB" sz="3000" dirty="0"/>
              <a:t> and the flower falls</a:t>
            </a:r>
            <a:r>
              <a:rPr lang="en-GB" sz="3000" dirty="0" smtClean="0"/>
              <a:t>, </a:t>
            </a:r>
            <a:r>
              <a:rPr lang="en-GB" sz="3000" b="1" baseline="30000" dirty="0" smtClean="0"/>
              <a:t>25</a:t>
            </a:r>
            <a:r>
              <a:rPr lang="en-GB" sz="3000" b="1" baseline="30000" dirty="0"/>
              <a:t> </a:t>
            </a:r>
            <a:r>
              <a:rPr lang="en-GB" sz="3000" dirty="0"/>
              <a:t>but the word of the Lord remains forever.”</a:t>
            </a:r>
          </a:p>
          <a:p>
            <a:r>
              <a:rPr lang="en-US" sz="2000" dirty="0" smtClean="0">
                <a:solidFill>
                  <a:schemeClr val="bg2">
                    <a:lumMod val="50000"/>
                  </a:schemeClr>
                </a:solidFill>
              </a:rPr>
              <a:t>..</a:t>
            </a:r>
          </a:p>
          <a:p>
            <a:r>
              <a:rPr lang="en-US" sz="3000" dirty="0" smtClean="0"/>
              <a:t>And </a:t>
            </a:r>
            <a:r>
              <a:rPr lang="en-US" sz="3000" dirty="0"/>
              <a:t>this word is the good news that was preached </a:t>
            </a:r>
            <a:endParaRPr lang="en-US" sz="3000" dirty="0" smtClean="0"/>
          </a:p>
          <a:p>
            <a:r>
              <a:rPr lang="en-US" sz="3000" dirty="0" smtClean="0"/>
              <a:t>to </a:t>
            </a:r>
            <a:r>
              <a:rPr lang="en-US" sz="3000" dirty="0"/>
              <a:t>you.</a:t>
            </a:r>
            <a:endParaRPr lang="en-GB" sz="3000" dirty="0"/>
          </a:p>
          <a:p>
            <a:r>
              <a:rPr lang="en-GB" sz="3200" dirty="0">
                <a:effectLst>
                  <a:outerShdw blurRad="38100" dist="38100" dir="2700000" algn="tl">
                    <a:srgbClr val="000000">
                      <a:alpha val="43137"/>
                    </a:srgbClr>
                  </a:outerShdw>
                </a:effectLst>
              </a:rPr>
              <a:t> </a:t>
            </a:r>
            <a:r>
              <a:rPr lang="en-GB" sz="3200" dirty="0" smtClean="0">
                <a:effectLst>
                  <a:outerShdw blurRad="38100" dist="38100" dir="2700000" algn="tl">
                    <a:srgbClr val="000000">
                      <a:alpha val="43137"/>
                    </a:srgbClr>
                  </a:outerShdw>
                </a:effectLst>
              </a:rPr>
              <a:t>- 1 Peter 1:22-25 </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xmlns="" val="3823766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642910" y="428604"/>
            <a:ext cx="7777590" cy="5301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600" b="1" baseline="30000" dirty="0" smtClean="0">
                <a:effectLst>
                  <a:outerShdw blurRad="38100" dist="38100" dir="2700000" algn="tl">
                    <a:srgbClr val="000000">
                      <a:alpha val="43137"/>
                    </a:srgbClr>
                  </a:outerShdw>
                </a:effectLst>
              </a:rPr>
              <a:t>The Authority of God’s Word</a:t>
            </a:r>
          </a:p>
          <a:p>
            <a:endParaRPr kumimoji="0" lang="en-GB" sz="3200" b="1"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a:p>
            <a:r>
              <a:rPr lang="en-GB"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What kind of authority and power does Scripture have? It has God’s authority and power. God is it’s divine author. It’s origin is in God. </a:t>
            </a:r>
          </a:p>
          <a:p>
            <a:endParaRPr lang="en-GB"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endParaRPr>
          </a:p>
          <a:p>
            <a:r>
              <a:rPr lang="en-GB" sz="3200" b="1" baseline="30000" dirty="0" smtClean="0">
                <a:effectLst>
                  <a:outerShdw blurRad="38100" dist="38100" dir="2700000" algn="tl">
                    <a:srgbClr val="000000">
                      <a:alpha val="43137"/>
                    </a:srgbClr>
                  </a:outerShdw>
                </a:effectLst>
                <a:latin typeface="+mj-lt"/>
                <a:ea typeface="Calibri" pitchFamily="34" charset="0"/>
                <a:cs typeface="Times New Roman" pitchFamily="18" charset="0"/>
              </a:rPr>
              <a:t>It has spiritual authority – the authority of the Holy Spirit who inspired it human writers (authors) who were led by the Spirit to write what God revealed to them. </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xmlns="" val="2123380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35496" y="2492896"/>
            <a:ext cx="9036860" cy="4286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200" dirty="0" smtClean="0"/>
              <a:t>The Authority of Scripture</a:t>
            </a:r>
          </a:p>
          <a:p>
            <a:pPr algn="ctr"/>
            <a:r>
              <a:rPr lang="en-GB" sz="2800" i="1" dirty="0" smtClean="0"/>
              <a:t>Quotes from Steve Clark</a:t>
            </a:r>
          </a:p>
          <a:p>
            <a:endParaRPr lang="en-GB" sz="1200" dirty="0" smtClean="0"/>
          </a:p>
          <a:p>
            <a:r>
              <a:rPr lang="en-US" sz="3000" dirty="0">
                <a:latin typeface="Times New Roman" pitchFamily="18" charset="0"/>
                <a:cs typeface="Times New Roman" pitchFamily="18" charset="0"/>
              </a:rPr>
              <a:t>The traditional Christian view has been that </a:t>
            </a:r>
            <a:r>
              <a:rPr lang="en-US" sz="3000" dirty="0" smtClean="0">
                <a:latin typeface="Times New Roman" pitchFamily="18" charset="0"/>
                <a:cs typeface="Times New Roman" pitchFamily="18" charset="0"/>
              </a:rPr>
              <a:t>Scripture </a:t>
            </a:r>
            <a:r>
              <a:rPr lang="en-US" sz="3000" dirty="0">
                <a:latin typeface="Times New Roman" pitchFamily="18" charset="0"/>
                <a:cs typeface="Times New Roman" pitchFamily="18" charset="0"/>
              </a:rPr>
              <a:t>has </a:t>
            </a:r>
            <a:r>
              <a:rPr lang="en-US" sz="3000" dirty="0" smtClean="0">
                <a:latin typeface="Times New Roman" pitchFamily="18" charset="0"/>
                <a:cs typeface="Times New Roman" pitchFamily="18" charset="0"/>
              </a:rPr>
              <a:t>the highest </a:t>
            </a:r>
            <a:r>
              <a:rPr lang="en-US" sz="3000" dirty="0">
                <a:latin typeface="Times New Roman" pitchFamily="18" charset="0"/>
                <a:cs typeface="Times New Roman" pitchFamily="18" charset="0"/>
              </a:rPr>
              <a:t>authority for the beliefs and life of Christians. This means that Christians ought to change if they discover that their beliefs contradict those presented for acceptance by </a:t>
            </a:r>
            <a:r>
              <a:rPr lang="en-US" sz="3000" dirty="0" smtClean="0">
                <a:latin typeface="Times New Roman" pitchFamily="18" charset="0"/>
                <a:cs typeface="Times New Roman" pitchFamily="18" charset="0"/>
              </a:rPr>
              <a:t>Scripture </a:t>
            </a:r>
            <a:r>
              <a:rPr lang="en-US" sz="3000" dirty="0">
                <a:latin typeface="Times New Roman" pitchFamily="18" charset="0"/>
                <a:cs typeface="Times New Roman" pitchFamily="18" charset="0"/>
              </a:rPr>
              <a:t>or if they discover that their way of life does not conform with that directed by </a:t>
            </a:r>
            <a:r>
              <a:rPr lang="en-US" sz="3000" dirty="0" smtClean="0">
                <a:latin typeface="Times New Roman" pitchFamily="18" charset="0"/>
                <a:cs typeface="Times New Roman" pitchFamily="18" charset="0"/>
              </a:rPr>
              <a:t>Scripture</a:t>
            </a:r>
            <a:r>
              <a:rPr lang="en-US" sz="3000" dirty="0">
                <a:latin typeface="Times New Roman" pitchFamily="18" charset="0"/>
                <a:cs typeface="Times New Roman" pitchFamily="18" charset="0"/>
              </a:rPr>
              <a:t>. </a:t>
            </a:r>
            <a:endParaRPr kumimoji="0" lang="en-US" sz="3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Calibri" pitchFamily="34" charset="0"/>
              <a:cs typeface="Times New Roman" pitchFamily="18" charset="0"/>
            </a:endParaRPr>
          </a:p>
        </p:txBody>
      </p:sp>
      <p:pic>
        <p:nvPicPr>
          <p:cNvPr id="6" name="Picture 5" descr="bible-landscape-man-walking-cropped.jpg"/>
          <p:cNvPicPr>
            <a:picLocks noChangeAspect="1"/>
          </p:cNvPicPr>
          <p:nvPr/>
        </p:nvPicPr>
        <p:blipFill>
          <a:blip r:embed="rId2"/>
          <a:stretch>
            <a:fillRect/>
          </a:stretch>
        </p:blipFill>
        <p:spPr>
          <a:xfrm>
            <a:off x="1285852" y="0"/>
            <a:ext cx="6572296" cy="27089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3755</TotalTime>
  <Words>1581</Words>
  <Application>Microsoft Office PowerPoint</Application>
  <PresentationFormat>Overhead</PresentationFormat>
  <Paragraphs>111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God’s Word with a Disciple’s Heart</dc:title>
  <dc:creator>Don Schwager</dc:creator>
  <cp:lastModifiedBy>Mac Mini</cp:lastModifiedBy>
  <cp:revision>124</cp:revision>
  <dcterms:created xsi:type="dcterms:W3CDTF">2013-02-08T17:31:09Z</dcterms:created>
  <dcterms:modified xsi:type="dcterms:W3CDTF">2014-02-04T10:59:57Z</dcterms:modified>
</cp:coreProperties>
</file>